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4" r:id="rId2"/>
  </p:sldMasterIdLst>
  <p:notesMasterIdLst>
    <p:notesMasterId r:id="rId24"/>
  </p:notesMasterIdLst>
  <p:handoutMasterIdLst>
    <p:handoutMasterId r:id="rId25"/>
  </p:handoutMasterIdLst>
  <p:sldIdLst>
    <p:sldId id="261" r:id="rId3"/>
    <p:sldId id="257" r:id="rId4"/>
    <p:sldId id="284" r:id="rId5"/>
    <p:sldId id="275" r:id="rId6"/>
    <p:sldId id="276" r:id="rId7"/>
    <p:sldId id="283" r:id="rId8"/>
    <p:sldId id="258" r:id="rId9"/>
    <p:sldId id="274" r:id="rId10"/>
    <p:sldId id="269" r:id="rId11"/>
    <p:sldId id="277" r:id="rId12"/>
    <p:sldId id="264" r:id="rId13"/>
    <p:sldId id="278" r:id="rId14"/>
    <p:sldId id="262" r:id="rId15"/>
    <p:sldId id="279" r:id="rId16"/>
    <p:sldId id="265" r:id="rId17"/>
    <p:sldId id="280" r:id="rId18"/>
    <p:sldId id="270" r:id="rId19"/>
    <p:sldId id="271" r:id="rId20"/>
    <p:sldId id="272" r:id="rId21"/>
    <p:sldId id="266" r:id="rId22"/>
    <p:sldId id="267" r:id="rId2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72" autoAdjust="0"/>
  </p:normalViewPr>
  <p:slideViewPr>
    <p:cSldViewPr>
      <p:cViewPr>
        <p:scale>
          <a:sx n="65" d="100"/>
          <a:sy n="65" d="100"/>
        </p:scale>
        <p:origin x="134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rtlCol="0"/>
          <a:lstStyle>
            <a:lvl1pPr algn="r">
              <a:defRPr sz="1200"/>
            </a:lvl1pPr>
          </a:lstStyle>
          <a:p>
            <a:fld id="{209DC4D6-251A-4E32-9F58-5EF63A864BC7}" type="datetimeFigureOut">
              <a:rPr lang="en-US" smtClean="0"/>
              <a:pPr/>
              <a:t>6/18/2018</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rtlCol="0" anchor="b"/>
          <a:lstStyle>
            <a:lvl1pPr algn="r">
              <a:defRPr sz="1200"/>
            </a:lvl1pPr>
          </a:lstStyle>
          <a:p>
            <a:fld id="{8457CA08-D0DF-4B92-803D-2F678DDCE254}" type="slidenum">
              <a:rPr lang="en-US" smtClean="0"/>
              <a:pPr/>
              <a:t>‹#›</a:t>
            </a:fld>
            <a:endParaRPr lang="en-US"/>
          </a:p>
        </p:txBody>
      </p:sp>
    </p:spTree>
    <p:extLst>
      <p:ext uri="{BB962C8B-B14F-4D97-AF65-F5344CB8AC3E}">
        <p14:creationId xmlns:p14="http://schemas.microsoft.com/office/powerpoint/2010/main" val="408595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rtlCol="0"/>
          <a:lstStyle>
            <a:lvl1pPr algn="r">
              <a:defRPr sz="1200"/>
            </a:lvl1pPr>
          </a:lstStyle>
          <a:p>
            <a:fld id="{FE1E7E57-1F10-4268-99D2-CEDBAC6DAB5A}" type="datetimeFigureOut">
              <a:rPr lang="en-US" smtClean="0"/>
              <a:pPr/>
              <a:t>6/18/2018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rtlCol="0" anchor="b"/>
          <a:lstStyle>
            <a:lvl1pPr algn="r">
              <a:defRPr sz="1200"/>
            </a:lvl1pPr>
          </a:lstStyle>
          <a:p>
            <a:fld id="{1D2386A3-2E31-4C9B-B0BE-45709ADB9841}" type="slidenum">
              <a:rPr lang="en-US" smtClean="0"/>
              <a:pPr/>
              <a:t>‹#›</a:t>
            </a:fld>
            <a:endParaRPr lang="en-US"/>
          </a:p>
        </p:txBody>
      </p:sp>
    </p:spTree>
    <p:extLst>
      <p:ext uri="{BB962C8B-B14F-4D97-AF65-F5344CB8AC3E}">
        <p14:creationId xmlns:p14="http://schemas.microsoft.com/office/powerpoint/2010/main" val="242672826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33440A-D04E-4FB0-ACBB-D1FD4265106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31310914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a:fld id="{1A33440A-D04E-4FB0-ACBB-D1FD42651063}" type="datetime1">
              <a:rPr lang="en-US" smtClean="0"/>
              <a:pPr algn="r"/>
              <a:t>6/18/2018</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34955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a:fld id="{1A33440A-D04E-4FB0-ACBB-D1FD42651063}" type="datetime1">
              <a:rPr lang="en-US" smtClean="0"/>
              <a:pPr algn="r"/>
              <a:t>6/18/2018</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283421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a:fld id="{1A33440A-D04E-4FB0-ACBB-D1FD42651063}" type="datetime1">
              <a:rPr lang="en-US" smtClean="0"/>
              <a:pPr algn="r"/>
              <a:t>6/18/2018</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623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a:fld id="{1A33440A-D04E-4FB0-ACBB-D1FD42651063}" type="datetime1">
              <a:rPr lang="en-US" smtClean="0"/>
              <a:pPr algn="r"/>
              <a:t>6/18/2018</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lang="en-US" sz="120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796835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lgn="r"/>
            <a:fld id="{1A33440A-D04E-4FB0-ACBB-D1FD42651063}" type="datetime1">
              <a:rPr lang="en-US" smtClean="0"/>
              <a:pPr algn="r"/>
              <a:t>6/18/2018</a:t>
            </a:fld>
            <a:endParaRPr lang="en-US" sz="1200">
              <a:solidFill>
                <a:schemeClr val="bg2">
                  <a:shade val="50000"/>
                </a:schemeClr>
              </a:solidFill>
            </a:endParaRPr>
          </a:p>
        </p:txBody>
      </p:sp>
      <p:sp>
        <p:nvSpPr>
          <p:cNvPr id="4" name="Footer Placeholder 3"/>
          <p:cNvSpPr>
            <a:spLocks noGrp="1"/>
          </p:cNvSpPr>
          <p:nvPr>
            <p:ph type="ftr" sz="quarter" idx="11"/>
          </p:nvPr>
        </p:nvSpPr>
        <p:spPr/>
        <p:txBody>
          <a:bodyPr/>
          <a:lstStyle/>
          <a:p>
            <a:endParaRPr lang="en-US" sz="1200">
              <a:solidFill>
                <a:schemeClr val="bg2">
                  <a:shade val="50000"/>
                </a:schemeClr>
              </a:solidFill>
              <a:effectLst/>
            </a:endParaRPr>
          </a:p>
        </p:txBody>
      </p:sp>
      <p:sp>
        <p:nvSpPr>
          <p:cNvPr id="5" name="Slide Number Placeholder 4"/>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57399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lgn="r"/>
            <a:fld id="{1A33440A-D04E-4FB0-ACBB-D1FD42651063}" type="datetime1">
              <a:rPr lang="en-US" smtClean="0"/>
              <a:pPr algn="r"/>
              <a:t>6/18/2018</a:t>
            </a:fld>
            <a:endParaRPr lang="en-US" sz="1200">
              <a:solidFill>
                <a:schemeClr val="bg2">
                  <a:shade val="50000"/>
                </a:schemeClr>
              </a:solidFill>
            </a:endParaRPr>
          </a:p>
        </p:txBody>
      </p:sp>
      <p:sp>
        <p:nvSpPr>
          <p:cNvPr id="4" name="Footer Placeholder 3"/>
          <p:cNvSpPr>
            <a:spLocks noGrp="1"/>
          </p:cNvSpPr>
          <p:nvPr>
            <p:ph type="ftr" sz="quarter" idx="11"/>
          </p:nvPr>
        </p:nvSpPr>
        <p:spPr/>
        <p:txBody>
          <a:bodyPr/>
          <a:lstStyle/>
          <a:p>
            <a:endParaRPr lang="en-US" sz="1200">
              <a:solidFill>
                <a:schemeClr val="bg2">
                  <a:shade val="50000"/>
                </a:schemeClr>
              </a:solidFill>
              <a:effectLst/>
            </a:endParaRPr>
          </a:p>
        </p:txBody>
      </p:sp>
      <p:sp>
        <p:nvSpPr>
          <p:cNvPr id="5" name="Slide Number Placeholder 4"/>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324860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3440A-D04E-4FB0-ACBB-D1FD4265106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136833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3440A-D04E-4FB0-ACBB-D1FD4265106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28423328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3440A-D04E-4FB0-ACBB-D1FD42651063}"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a:t>
            </a:fld>
            <a:endParaRPr lang="en-US"/>
          </a:p>
        </p:txBody>
      </p:sp>
    </p:spTree>
    <p:extLst>
      <p:ext uri="{BB962C8B-B14F-4D97-AF65-F5344CB8AC3E}">
        <p14:creationId xmlns:p14="http://schemas.microsoft.com/office/powerpoint/2010/main" val="190532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9FADA7-12A5-4168-87FD-0A7BA931419B}" type="datetime1">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6048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FC5A2C-8CF9-418C-929E-59F23F70E5F3}"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300056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569BAF-DF50-49A9-A24B-E772F34D4EE8}" type="datetime1">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149020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E29F9C-0FE7-4725-BBF1-3A439DEFF6B8}" type="datetime1">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29628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D192ABE-290F-4556-9BE6-EA283C4356C3}" type="datetime1">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442B7-F7A6-44F5-A940-BF91B5A1AE3C}" type="slidenum">
              <a:rPr lang="en-US" smtClean="0"/>
              <a:pPr/>
              <a:t>‹#›</a:t>
            </a:fld>
            <a:endParaRPr lang="en-US"/>
          </a:p>
        </p:txBody>
      </p:sp>
    </p:spTree>
    <p:extLst>
      <p:ext uri="{BB962C8B-B14F-4D97-AF65-F5344CB8AC3E}">
        <p14:creationId xmlns:p14="http://schemas.microsoft.com/office/powerpoint/2010/main" val="4171405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37221-B4EC-499E-8F13-52A4FCD99E36}"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442B7-F7A6-44F5-A940-BF91B5A1AE3C}" type="slidenum">
              <a:rPr lang="en-US" smtClean="0">
                <a:solidFill>
                  <a:srgbClr val="FFFFFF"/>
                </a:solidFill>
              </a:rPr>
              <a:pPr/>
              <a:t>‹#›</a:t>
            </a:fld>
            <a:endParaRPr lang="en-US"/>
          </a:p>
        </p:txBody>
      </p:sp>
    </p:spTree>
    <p:extLst>
      <p:ext uri="{BB962C8B-B14F-4D97-AF65-F5344CB8AC3E}">
        <p14:creationId xmlns:p14="http://schemas.microsoft.com/office/powerpoint/2010/main" val="33578290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F042D-FBEA-40C8-ACF1-388DE857BC66}" type="datetime1">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442B7-F7A6-44F5-A940-BF91B5A1AE3C}" type="slidenum">
              <a:rPr lang="en-US" smtClean="0">
                <a:solidFill>
                  <a:srgbClr val="FFFFFF"/>
                </a:solidFill>
              </a:rPr>
              <a:pPr/>
              <a:t>‹#›</a:t>
            </a:fld>
            <a:endParaRPr lang="en-US"/>
          </a:p>
        </p:txBody>
      </p:sp>
    </p:spTree>
    <p:extLst>
      <p:ext uri="{BB962C8B-B14F-4D97-AF65-F5344CB8AC3E}">
        <p14:creationId xmlns:p14="http://schemas.microsoft.com/office/powerpoint/2010/main" val="13732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lgn="r"/>
            <a:fld id="{1A33440A-D04E-4FB0-ACBB-D1FD42651063}" type="datetime1">
              <a:rPr lang="en-US" smtClean="0"/>
              <a:pPr algn="r"/>
              <a:t>6/18/2018</a:t>
            </a:fld>
            <a:endParaRPr lang="en-US" sz="1200">
              <a:solidFill>
                <a:schemeClr val="bg2">
                  <a:shade val="50000"/>
                </a:schemeClr>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sz="1200">
              <a:solidFill>
                <a:schemeClr val="bg2">
                  <a:shade val="50000"/>
                </a:schemeClr>
              </a:solidFill>
              <a:effectLst/>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405864342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girardi6@comcast.ne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1D6CFA-1190-49ED-8B26-0194574EAA44}"/>
              </a:ext>
            </a:extLst>
          </p:cNvPr>
          <p:cNvSpPr>
            <a:spLocks noGrp="1"/>
          </p:cNvSpPr>
          <p:nvPr>
            <p:ph type="ctrTitle"/>
          </p:nvPr>
        </p:nvSpPr>
        <p:spPr/>
        <p:txBody>
          <a:bodyPr/>
          <a:lstStyle/>
          <a:p>
            <a:r>
              <a:rPr lang="en-US" b="1" dirty="0">
                <a:solidFill>
                  <a:srgbClr val="0070C0"/>
                </a:solidFill>
                <a:latin typeface="Arial Narrow" panose="020B0606020202030204" pitchFamily="34" charset="0"/>
              </a:rPr>
              <a:t>ILLINOIS ASSOCIATION OF SCHOOL NURSES</a:t>
            </a:r>
          </a:p>
        </p:txBody>
      </p:sp>
      <p:sp>
        <p:nvSpPr>
          <p:cNvPr id="3" name="Subtitle 2">
            <a:extLst>
              <a:ext uri="{FF2B5EF4-FFF2-40B4-BE49-F238E27FC236}">
                <a16:creationId xmlns="" xmlns:a16="http://schemas.microsoft.com/office/drawing/2014/main" id="{79C338D2-7B1C-49D1-B04C-D85D43B6BEB6}"/>
              </a:ext>
            </a:extLst>
          </p:cNvPr>
          <p:cNvSpPr>
            <a:spLocks noGrp="1"/>
          </p:cNvSpPr>
          <p:nvPr>
            <p:ph type="subTitle" idx="1"/>
          </p:nvPr>
        </p:nvSpPr>
        <p:spPr/>
        <p:txBody>
          <a:bodyPr>
            <a:normAutofit/>
          </a:bodyPr>
          <a:lstStyle/>
          <a:p>
            <a:r>
              <a:rPr lang="en-US" sz="3200" dirty="0">
                <a:latin typeface="Arial Narrow" panose="020B0606020202030204" pitchFamily="34" charset="0"/>
              </a:rPr>
              <a:t>Poster Presentation Set 1</a:t>
            </a:r>
          </a:p>
        </p:txBody>
      </p:sp>
      <p:pic>
        <p:nvPicPr>
          <p:cNvPr id="5" name="Picture 4" descr="ILL-AOSN_Logo_rev(final-11042009)[1]">
            <a:extLst>
              <a:ext uri="{FF2B5EF4-FFF2-40B4-BE49-F238E27FC236}">
                <a16:creationId xmlns="" xmlns:a16="http://schemas.microsoft.com/office/drawing/2014/main" id="{58356E56-014A-4D61-8B70-B5F89DFDAD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57200"/>
            <a:ext cx="1000125" cy="990600"/>
          </a:xfrm>
          <a:prstGeom prst="rect">
            <a:avLst/>
          </a:prstGeom>
          <a:noFill/>
          <a:ln>
            <a:noFill/>
          </a:ln>
        </p:spPr>
      </p:pic>
    </p:spTree>
    <p:extLst>
      <p:ext uri="{BB962C8B-B14F-4D97-AF65-F5344CB8AC3E}">
        <p14:creationId xmlns:p14="http://schemas.microsoft.com/office/powerpoint/2010/main" val="149951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Poster Presentation 1</a:t>
            </a:r>
            <a:endParaRPr lang="en-US" b="1" dirty="0">
              <a:solidFill>
                <a:srgbClr val="7030A0"/>
              </a:solidFill>
            </a:endParaRPr>
          </a:p>
        </p:txBody>
      </p:sp>
      <p:sp>
        <p:nvSpPr>
          <p:cNvPr id="3" name="Subtitle 2"/>
          <p:cNvSpPr>
            <a:spLocks noGrp="1"/>
          </p:cNvSpPr>
          <p:nvPr>
            <p:ph type="subTitle" idx="1"/>
          </p:nvPr>
        </p:nvSpPr>
        <p:spPr/>
        <p:txBody>
          <a:bodyPr>
            <a:normAutofit lnSpcReduction="10000"/>
          </a:bodyPr>
          <a:lstStyle/>
          <a:p>
            <a:r>
              <a:rPr lang="en-US" dirty="0" smtClean="0"/>
              <a:t>A Model for developing school nursing evidence- based practice guidelines</a:t>
            </a:r>
          </a:p>
          <a:p>
            <a:r>
              <a:rPr lang="en-US" dirty="0" smtClean="0"/>
              <a:t>Robin Adair Shannon MS RN NCSN</a:t>
            </a:r>
            <a:endParaRPr lang="en-US" dirty="0"/>
          </a:p>
        </p:txBody>
      </p:sp>
      <p:pic>
        <p:nvPicPr>
          <p:cNvPr id="4" name="Picture 3" descr="ILL-AOSN_Logo_rev(final-11042009)[1]">
            <a:extLst>
              <a:ext uri="{FF2B5EF4-FFF2-40B4-BE49-F238E27FC236}">
                <a16:creationId xmlns="" xmlns:a16="http://schemas.microsoft.com/office/drawing/2014/main" id="{18B6F3F9-7706-487F-963E-2980287D95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27392"/>
            <a:ext cx="1000125" cy="990600"/>
          </a:xfrm>
          <a:prstGeom prst="rect">
            <a:avLst/>
          </a:prstGeom>
          <a:noFill/>
          <a:ln>
            <a:noFill/>
          </a:ln>
        </p:spPr>
      </p:pic>
    </p:spTree>
    <p:extLst>
      <p:ext uri="{BB962C8B-B14F-4D97-AF65-F5344CB8AC3E}">
        <p14:creationId xmlns:p14="http://schemas.microsoft.com/office/powerpoint/2010/main" val="239449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C37ECF6-B5EE-4EF4-9932-862BCA789DA8}"/>
              </a:ext>
            </a:extLst>
          </p:cNvPr>
          <p:cNvPicPr>
            <a:picLocks noChangeAspect="1"/>
          </p:cNvPicPr>
          <p:nvPr/>
        </p:nvPicPr>
        <p:blipFill>
          <a:blip r:embed="rId2"/>
          <a:stretch>
            <a:fillRect/>
          </a:stretch>
        </p:blipFill>
        <p:spPr>
          <a:xfrm>
            <a:off x="-76200" y="-3313"/>
            <a:ext cx="9144000" cy="6858000"/>
          </a:xfrm>
          <a:prstGeom prst="rect">
            <a:avLst/>
          </a:prstGeom>
        </p:spPr>
      </p:pic>
    </p:spTree>
    <p:extLst>
      <p:ext uri="{BB962C8B-B14F-4D97-AF65-F5344CB8AC3E}">
        <p14:creationId xmlns:p14="http://schemas.microsoft.com/office/powerpoint/2010/main" val="202049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Poster Presentation 2</a:t>
            </a:r>
            <a:endParaRPr lang="en-US" b="1" dirty="0">
              <a:solidFill>
                <a:srgbClr val="7030A0"/>
              </a:solidFill>
            </a:endParaRPr>
          </a:p>
        </p:txBody>
      </p:sp>
      <p:sp>
        <p:nvSpPr>
          <p:cNvPr id="3" name="Subtitle 2"/>
          <p:cNvSpPr>
            <a:spLocks noGrp="1"/>
          </p:cNvSpPr>
          <p:nvPr>
            <p:ph type="subTitle" idx="1"/>
          </p:nvPr>
        </p:nvSpPr>
        <p:spPr>
          <a:xfrm>
            <a:off x="1313259" y="3886201"/>
            <a:ext cx="6517482" cy="2666999"/>
          </a:xfrm>
        </p:spPr>
        <p:txBody>
          <a:bodyPr>
            <a:normAutofit/>
          </a:bodyPr>
          <a:lstStyle/>
          <a:p>
            <a:r>
              <a:rPr lang="en-US" dirty="0" smtClean="0"/>
              <a:t>Lessons from lend—family partnerships, collaborative communication, and school nursing</a:t>
            </a:r>
          </a:p>
          <a:p>
            <a:r>
              <a:rPr lang="en-US" dirty="0" smtClean="0"/>
              <a:t>Angela M. </a:t>
            </a:r>
            <a:r>
              <a:rPr lang="en-US" dirty="0" err="1" smtClean="0"/>
              <a:t>Lepkowski</a:t>
            </a:r>
            <a:r>
              <a:rPr lang="en-US" dirty="0" smtClean="0"/>
              <a:t> MSN RB NCSN</a:t>
            </a:r>
          </a:p>
          <a:p>
            <a:endParaRPr lang="en-US" dirty="0"/>
          </a:p>
          <a:p>
            <a:endParaRPr lang="en-US" dirty="0"/>
          </a:p>
        </p:txBody>
      </p:sp>
      <p:pic>
        <p:nvPicPr>
          <p:cNvPr id="4" name="Picture 3" descr="ILL-AOSN_Logo_rev(final-11042009)[1]">
            <a:extLst>
              <a:ext uri="{FF2B5EF4-FFF2-40B4-BE49-F238E27FC236}">
                <a16:creationId xmlns="" xmlns:a16="http://schemas.microsoft.com/office/drawing/2014/main" id="{18B6F3F9-7706-487F-963E-2980287D95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57200"/>
            <a:ext cx="1000125" cy="990600"/>
          </a:xfrm>
          <a:prstGeom prst="rect">
            <a:avLst/>
          </a:prstGeom>
          <a:noFill/>
          <a:ln>
            <a:noFill/>
          </a:ln>
        </p:spPr>
      </p:pic>
    </p:spTree>
    <p:extLst>
      <p:ext uri="{BB962C8B-B14F-4D97-AF65-F5344CB8AC3E}">
        <p14:creationId xmlns:p14="http://schemas.microsoft.com/office/powerpoint/2010/main" val="357403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0D12929-067E-425C-AA01-9FD7FA892AB8}"/>
              </a:ext>
            </a:extLst>
          </p:cNvPr>
          <p:cNvPicPr>
            <a:picLocks noChangeAspect="1"/>
          </p:cNvPicPr>
          <p:nvPr/>
        </p:nvPicPr>
        <p:blipFill>
          <a:blip r:embed="rId2"/>
          <a:stretch>
            <a:fillRect/>
          </a:stretch>
        </p:blipFill>
        <p:spPr>
          <a:xfrm>
            <a:off x="-1" y="19519"/>
            <a:ext cx="9164105" cy="6833953"/>
          </a:xfrm>
          <a:prstGeom prst="rect">
            <a:avLst/>
          </a:prstGeom>
        </p:spPr>
      </p:pic>
    </p:spTree>
    <p:extLst>
      <p:ext uri="{BB962C8B-B14F-4D97-AF65-F5344CB8AC3E}">
        <p14:creationId xmlns:p14="http://schemas.microsoft.com/office/powerpoint/2010/main" val="217624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Poster Presentation 3</a:t>
            </a:r>
            <a:endParaRPr lang="en-US" b="1" dirty="0">
              <a:solidFill>
                <a:srgbClr val="7030A0"/>
              </a:solidFill>
            </a:endParaRPr>
          </a:p>
        </p:txBody>
      </p:sp>
      <p:sp>
        <p:nvSpPr>
          <p:cNvPr id="3" name="Subtitle 2"/>
          <p:cNvSpPr>
            <a:spLocks noGrp="1"/>
          </p:cNvSpPr>
          <p:nvPr>
            <p:ph type="subTitle" idx="1"/>
          </p:nvPr>
        </p:nvSpPr>
        <p:spPr>
          <a:xfrm>
            <a:off x="1313259" y="3886201"/>
            <a:ext cx="6517482" cy="2666999"/>
          </a:xfrm>
        </p:spPr>
        <p:txBody>
          <a:bodyPr>
            <a:normAutofit/>
          </a:bodyPr>
          <a:lstStyle/>
          <a:p>
            <a:endParaRPr lang="en-US" dirty="0" smtClean="0"/>
          </a:p>
          <a:p>
            <a:r>
              <a:rPr lang="en-US" dirty="0" smtClean="0"/>
              <a:t>Tuberculosis in the school setting</a:t>
            </a:r>
          </a:p>
          <a:p>
            <a:endParaRPr lang="en-US" dirty="0" smtClean="0"/>
          </a:p>
          <a:p>
            <a:r>
              <a:rPr lang="en-US" dirty="0" smtClean="0"/>
              <a:t>Eileen Moss MS RN PEL/NCSN</a:t>
            </a:r>
            <a:endParaRPr lang="en-US" dirty="0"/>
          </a:p>
          <a:p>
            <a:endParaRPr lang="en-US" dirty="0"/>
          </a:p>
        </p:txBody>
      </p:sp>
      <p:pic>
        <p:nvPicPr>
          <p:cNvPr id="4" name="Picture 3" descr="ILL-AOSN_Logo_rev(final-11042009)[1]">
            <a:extLst>
              <a:ext uri="{FF2B5EF4-FFF2-40B4-BE49-F238E27FC236}">
                <a16:creationId xmlns="" xmlns:a16="http://schemas.microsoft.com/office/drawing/2014/main" id="{18B6F3F9-7706-487F-963E-2980287D95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81000"/>
            <a:ext cx="1000125" cy="990600"/>
          </a:xfrm>
          <a:prstGeom prst="rect">
            <a:avLst/>
          </a:prstGeom>
          <a:noFill/>
          <a:ln>
            <a:noFill/>
          </a:ln>
        </p:spPr>
      </p:pic>
    </p:spTree>
    <p:extLst>
      <p:ext uri="{BB962C8B-B14F-4D97-AF65-F5344CB8AC3E}">
        <p14:creationId xmlns:p14="http://schemas.microsoft.com/office/powerpoint/2010/main" val="83072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45B5F9-A306-4DE5-8BE2-09A1C54C5798}"/>
              </a:ext>
            </a:extLst>
          </p:cNvPr>
          <p:cNvPicPr>
            <a:picLocks noChangeAspect="1"/>
          </p:cNvPicPr>
          <p:nvPr/>
        </p:nvPicPr>
        <p:blipFill>
          <a:blip r:embed="rId2"/>
          <a:stretch>
            <a:fillRect/>
          </a:stretch>
        </p:blipFill>
        <p:spPr>
          <a:xfrm>
            <a:off x="2868" y="0"/>
            <a:ext cx="9138263" cy="6858000"/>
          </a:xfrm>
          <a:prstGeom prst="rect">
            <a:avLst/>
          </a:prstGeom>
        </p:spPr>
      </p:pic>
    </p:spTree>
    <p:extLst>
      <p:ext uri="{BB962C8B-B14F-4D97-AF65-F5344CB8AC3E}">
        <p14:creationId xmlns:p14="http://schemas.microsoft.com/office/powerpoint/2010/main" val="49579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829" y="808799"/>
            <a:ext cx="6916341" cy="2696401"/>
          </a:xfrm>
        </p:spPr>
        <p:txBody>
          <a:bodyPr>
            <a:normAutofit/>
          </a:bodyPr>
          <a:lstStyle/>
          <a:p>
            <a:r>
              <a:rPr lang="en-US" sz="3200" b="1" dirty="0">
                <a:solidFill>
                  <a:srgbClr val="7030A0"/>
                </a:solidFill>
                <a:latin typeface="Arial Narrow" panose="020B0606020202030204" pitchFamily="34" charset="0"/>
              </a:rPr>
              <a:t>A few questions to help with review and consideration of the presentations:</a:t>
            </a:r>
            <a:br>
              <a:rPr lang="en-US" sz="3200" b="1" dirty="0">
                <a:solidFill>
                  <a:srgbClr val="7030A0"/>
                </a:solidFill>
                <a:latin typeface="Arial Narrow" panose="020B0606020202030204" pitchFamily="34" charset="0"/>
              </a:rPr>
            </a:br>
            <a:r>
              <a:rPr lang="en-US" b="1" dirty="0" smtClean="0">
                <a:solidFill>
                  <a:srgbClr val="7030A0"/>
                </a:solidFill>
              </a:rPr>
              <a:t> </a:t>
            </a:r>
            <a:endParaRPr lang="en-US" b="1" dirty="0">
              <a:solidFill>
                <a:srgbClr val="7030A0"/>
              </a:solidFill>
            </a:endParaRPr>
          </a:p>
        </p:txBody>
      </p:sp>
      <p:sp>
        <p:nvSpPr>
          <p:cNvPr id="3" name="Subtitle 2"/>
          <p:cNvSpPr>
            <a:spLocks noGrp="1"/>
          </p:cNvSpPr>
          <p:nvPr>
            <p:ph type="subTitle" idx="1"/>
          </p:nvPr>
        </p:nvSpPr>
        <p:spPr>
          <a:xfrm>
            <a:off x="1313259" y="2895601"/>
            <a:ext cx="6517482" cy="3657600"/>
          </a:xfrm>
        </p:spPr>
        <p:txBody>
          <a:bodyPr>
            <a:normAutofit/>
          </a:bodyPr>
          <a:lstStyle/>
          <a:p>
            <a:endParaRPr lang="en-US" dirty="0" smtClean="0"/>
          </a:p>
          <a:p>
            <a:r>
              <a:rPr lang="en-US" dirty="0" smtClean="0"/>
              <a:t>(this is a continuing education activity after all…)</a:t>
            </a:r>
            <a:endParaRPr lang="en-US" dirty="0"/>
          </a:p>
          <a:p>
            <a:endParaRPr lang="en-US" dirty="0"/>
          </a:p>
        </p:txBody>
      </p:sp>
      <p:pic>
        <p:nvPicPr>
          <p:cNvPr id="4" name="Picture 3" descr="ILL-AOSN_Logo_rev(final-11042009)[1]">
            <a:extLst>
              <a:ext uri="{FF2B5EF4-FFF2-40B4-BE49-F238E27FC236}">
                <a16:creationId xmlns="" xmlns:a16="http://schemas.microsoft.com/office/drawing/2014/main" id="{C86A59B1-923F-48F3-9200-F1921F9375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66300"/>
            <a:ext cx="1000125" cy="990600"/>
          </a:xfrm>
          <a:prstGeom prst="rect">
            <a:avLst/>
          </a:prstGeom>
          <a:noFill/>
          <a:ln>
            <a:noFill/>
          </a:ln>
        </p:spPr>
      </p:pic>
    </p:spTree>
    <p:extLst>
      <p:ext uri="{BB962C8B-B14F-4D97-AF65-F5344CB8AC3E}">
        <p14:creationId xmlns:p14="http://schemas.microsoft.com/office/powerpoint/2010/main" val="75848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AOSN_Logo_rev(final-11042009)[1]">
            <a:extLst>
              <a:ext uri="{FF2B5EF4-FFF2-40B4-BE49-F238E27FC236}">
                <a16:creationId xmlns="" xmlns:a16="http://schemas.microsoft.com/office/drawing/2014/main" id="{C86A59B1-923F-48F3-9200-F1921F9375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04800"/>
            <a:ext cx="1000125" cy="990600"/>
          </a:xfrm>
          <a:prstGeom prst="rect">
            <a:avLst/>
          </a:prstGeom>
          <a:noFill/>
          <a:ln>
            <a:noFill/>
          </a:ln>
        </p:spPr>
      </p:pic>
      <p:sp>
        <p:nvSpPr>
          <p:cNvPr id="4" name="TextBox 3">
            <a:extLst>
              <a:ext uri="{FF2B5EF4-FFF2-40B4-BE49-F238E27FC236}">
                <a16:creationId xmlns="" xmlns:a16="http://schemas.microsoft.com/office/drawing/2014/main" id="{7283699C-C188-49AB-9727-B3CD3D8218FB}"/>
              </a:ext>
            </a:extLst>
          </p:cNvPr>
          <p:cNvSpPr txBox="1"/>
          <p:nvPr/>
        </p:nvSpPr>
        <p:spPr>
          <a:xfrm>
            <a:off x="76200" y="1066800"/>
            <a:ext cx="8763000" cy="3416320"/>
          </a:xfrm>
          <a:prstGeom prst="rect">
            <a:avLst/>
          </a:prstGeom>
          <a:noFill/>
        </p:spPr>
        <p:txBody>
          <a:bodyPr wrap="square" rtlCol="0">
            <a:spAutoFit/>
          </a:bodyPr>
          <a:lstStyle/>
          <a:p>
            <a:endParaRPr lang="en-US" sz="2400" b="1" dirty="0">
              <a:solidFill>
                <a:srgbClr val="7030A0"/>
              </a:solidFill>
              <a:latin typeface="Arial Narrow" panose="020B0606020202030204" pitchFamily="34" charset="0"/>
            </a:endParaRPr>
          </a:p>
          <a:p>
            <a:r>
              <a:rPr lang="en-US" sz="2400" b="1" dirty="0">
                <a:solidFill>
                  <a:srgbClr val="7030A0"/>
                </a:solidFill>
                <a:latin typeface="Arial Narrow" panose="020B0606020202030204" pitchFamily="34" charset="0"/>
              </a:rPr>
              <a:t>When grading the strength of recommendations for school nursing</a:t>
            </a:r>
          </a:p>
          <a:p>
            <a:r>
              <a:rPr lang="en-US" sz="2400" b="1" dirty="0" smtClean="0">
                <a:solidFill>
                  <a:srgbClr val="7030A0"/>
                </a:solidFill>
                <a:latin typeface="Arial Narrow" panose="020B0606020202030204" pitchFamily="34" charset="0"/>
              </a:rPr>
              <a:t>Evidence- Based Practice </a:t>
            </a:r>
            <a:r>
              <a:rPr lang="en-US" sz="2400" b="1" dirty="0">
                <a:solidFill>
                  <a:srgbClr val="7030A0"/>
                </a:solidFill>
                <a:latin typeface="Arial Narrow" panose="020B0606020202030204" pitchFamily="34" charset="0"/>
              </a:rPr>
              <a:t>clinical </a:t>
            </a:r>
            <a:r>
              <a:rPr lang="en-US" sz="2400" b="1" dirty="0" smtClean="0">
                <a:solidFill>
                  <a:srgbClr val="7030A0"/>
                </a:solidFill>
                <a:latin typeface="Arial Narrow" panose="020B0606020202030204" pitchFamily="34" charset="0"/>
              </a:rPr>
              <a:t>guidelines, one </a:t>
            </a:r>
            <a:r>
              <a:rPr lang="en-US" sz="2400" b="1" dirty="0">
                <a:solidFill>
                  <a:srgbClr val="7030A0"/>
                </a:solidFill>
                <a:latin typeface="Arial Narrow" panose="020B0606020202030204" pitchFamily="34" charset="0"/>
              </a:rPr>
              <a:t>with minor inconsistencies in quality </a:t>
            </a:r>
            <a:r>
              <a:rPr lang="en-US" sz="2400" b="1" dirty="0" smtClean="0">
                <a:solidFill>
                  <a:srgbClr val="7030A0"/>
                </a:solidFill>
                <a:latin typeface="Arial Narrow" panose="020B0606020202030204" pitchFamily="34" charset="0"/>
              </a:rPr>
              <a:t>would </a:t>
            </a:r>
            <a:r>
              <a:rPr lang="en-US" sz="2400" b="1" dirty="0">
                <a:solidFill>
                  <a:srgbClr val="7030A0"/>
                </a:solidFill>
                <a:latin typeface="Arial Narrow" panose="020B0606020202030204" pitchFamily="34" charset="0"/>
              </a:rPr>
              <a:t>be considered</a:t>
            </a:r>
            <a:r>
              <a:rPr lang="en-US" sz="2400" b="1" dirty="0" smtClean="0">
                <a:solidFill>
                  <a:srgbClr val="7030A0"/>
                </a:solidFill>
                <a:latin typeface="Arial Narrow" panose="020B0606020202030204" pitchFamily="34" charset="0"/>
              </a:rPr>
              <a:t>:</a:t>
            </a:r>
          </a:p>
          <a:p>
            <a:endParaRPr lang="en-US" sz="2400" b="1" dirty="0">
              <a:solidFill>
                <a:srgbClr val="7030A0"/>
              </a:solidFill>
              <a:latin typeface="Arial Narrow" panose="020B0606020202030204" pitchFamily="34" charset="0"/>
            </a:endParaRPr>
          </a:p>
          <a:p>
            <a:pPr marL="457200" indent="-457200">
              <a:buFont typeface="+mj-lt"/>
              <a:buAutoNum type="alphaLcParenR"/>
            </a:pPr>
            <a:r>
              <a:rPr lang="en-US" sz="2400" dirty="0">
                <a:latin typeface="Arial Narrow" panose="020B0606020202030204" pitchFamily="34" charset="0"/>
              </a:rPr>
              <a:t>Strong evidence</a:t>
            </a:r>
          </a:p>
          <a:p>
            <a:pPr marL="457200" indent="-457200">
              <a:buFont typeface="+mj-lt"/>
              <a:buAutoNum type="alphaLcParenR"/>
            </a:pPr>
            <a:r>
              <a:rPr lang="en-US" sz="2400" dirty="0">
                <a:latin typeface="Arial Narrow" panose="020B0606020202030204" pitchFamily="34" charset="0"/>
              </a:rPr>
              <a:t>Moderate evidence</a:t>
            </a:r>
          </a:p>
          <a:p>
            <a:pPr marL="457200" indent="-457200">
              <a:buFont typeface="+mj-lt"/>
              <a:buAutoNum type="alphaLcParenR"/>
            </a:pPr>
            <a:r>
              <a:rPr lang="en-US" sz="2400" dirty="0">
                <a:latin typeface="Arial Narrow" panose="020B0606020202030204" pitchFamily="34" charset="0"/>
              </a:rPr>
              <a:t>Limited evidence</a:t>
            </a:r>
          </a:p>
          <a:p>
            <a:pPr marL="457200" indent="-457200">
              <a:buFont typeface="+mj-lt"/>
              <a:buAutoNum type="alphaLcParenR"/>
            </a:pPr>
            <a:endParaRPr lang="en-US" sz="2400" dirty="0">
              <a:latin typeface="Arial Narrow" panose="020B0606020202030204" pitchFamily="34" charset="0"/>
            </a:endParaRPr>
          </a:p>
        </p:txBody>
      </p:sp>
    </p:spTree>
    <p:extLst>
      <p:ext uri="{BB962C8B-B14F-4D97-AF65-F5344CB8AC3E}">
        <p14:creationId xmlns:p14="http://schemas.microsoft.com/office/powerpoint/2010/main" val="315149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AOSN_Logo_rev(final-11042009)[1]">
            <a:extLst>
              <a:ext uri="{FF2B5EF4-FFF2-40B4-BE49-F238E27FC236}">
                <a16:creationId xmlns="" xmlns:a16="http://schemas.microsoft.com/office/drawing/2014/main" id="{C366E867-D222-4240-B9FA-EA811E9372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876300"/>
            <a:ext cx="1000125" cy="990600"/>
          </a:xfrm>
          <a:prstGeom prst="rect">
            <a:avLst/>
          </a:prstGeom>
          <a:noFill/>
          <a:ln>
            <a:noFill/>
          </a:ln>
        </p:spPr>
      </p:pic>
      <p:sp>
        <p:nvSpPr>
          <p:cNvPr id="5" name="TextBox 4">
            <a:extLst>
              <a:ext uri="{FF2B5EF4-FFF2-40B4-BE49-F238E27FC236}">
                <a16:creationId xmlns="" xmlns:a16="http://schemas.microsoft.com/office/drawing/2014/main" id="{96F8FEDF-6EF0-4E19-A5BB-23EC9969F484}"/>
              </a:ext>
            </a:extLst>
          </p:cNvPr>
          <p:cNvSpPr txBox="1"/>
          <p:nvPr/>
        </p:nvSpPr>
        <p:spPr>
          <a:xfrm>
            <a:off x="304800" y="1876839"/>
            <a:ext cx="8458200" cy="2677656"/>
          </a:xfrm>
          <a:prstGeom prst="rect">
            <a:avLst/>
          </a:prstGeom>
          <a:noFill/>
        </p:spPr>
        <p:txBody>
          <a:bodyPr wrap="square" rtlCol="0">
            <a:spAutoFit/>
          </a:bodyPr>
          <a:lstStyle/>
          <a:p>
            <a:r>
              <a:rPr lang="en-US" sz="2400" b="1" dirty="0">
                <a:solidFill>
                  <a:srgbClr val="7030A0"/>
                </a:solidFill>
                <a:latin typeface="Arial Narrow" panose="020B0606020202030204" pitchFamily="34" charset="0"/>
              </a:rPr>
              <a:t>Several themes emerged from the Lessons from </a:t>
            </a:r>
            <a:r>
              <a:rPr lang="en-US" sz="2400" b="1" dirty="0" smtClean="0">
                <a:solidFill>
                  <a:srgbClr val="7030A0"/>
                </a:solidFill>
                <a:latin typeface="Arial Narrow" panose="020B0606020202030204" pitchFamily="34" charset="0"/>
              </a:rPr>
              <a:t>LEND, however one of the following is not included:</a:t>
            </a:r>
          </a:p>
          <a:p>
            <a:endParaRPr lang="en-US" sz="2400" dirty="0">
              <a:solidFill>
                <a:srgbClr val="7030A0"/>
              </a:solidFill>
              <a:latin typeface="Arial Narrow" panose="020B0606020202030204" pitchFamily="34" charset="0"/>
            </a:endParaRPr>
          </a:p>
          <a:p>
            <a:pPr marL="342900" indent="-342900">
              <a:buFont typeface="+mj-lt"/>
              <a:buAutoNum type="alphaLcParenR"/>
            </a:pPr>
            <a:r>
              <a:rPr lang="en-US" sz="2400" dirty="0">
                <a:latin typeface="Arial Narrow" panose="020B0606020202030204" pitchFamily="34" charset="0"/>
              </a:rPr>
              <a:t>Collaborative communication</a:t>
            </a:r>
          </a:p>
          <a:p>
            <a:pPr marL="342900" indent="-342900">
              <a:buFont typeface="+mj-lt"/>
              <a:buAutoNum type="alphaLcParenR"/>
            </a:pPr>
            <a:r>
              <a:rPr lang="en-US" sz="2400" dirty="0">
                <a:latin typeface="Arial Narrow" panose="020B0606020202030204" pitchFamily="34" charset="0"/>
              </a:rPr>
              <a:t>Empowerment</a:t>
            </a:r>
          </a:p>
          <a:p>
            <a:pPr marL="342900" indent="-342900">
              <a:buFont typeface="+mj-lt"/>
              <a:buAutoNum type="alphaLcParenR"/>
            </a:pPr>
            <a:r>
              <a:rPr lang="en-US" sz="2400" dirty="0">
                <a:latin typeface="Arial Narrow" panose="020B0606020202030204" pitchFamily="34" charset="0"/>
              </a:rPr>
              <a:t>Family centered care</a:t>
            </a:r>
          </a:p>
          <a:p>
            <a:pPr marL="342900" indent="-342900">
              <a:buFont typeface="+mj-lt"/>
              <a:buAutoNum type="alphaLcParenR"/>
            </a:pPr>
            <a:r>
              <a:rPr lang="en-US" sz="2400" dirty="0">
                <a:latin typeface="Arial Narrow" panose="020B0606020202030204" pitchFamily="34" charset="0"/>
              </a:rPr>
              <a:t>Improved coping</a:t>
            </a:r>
          </a:p>
        </p:txBody>
      </p:sp>
    </p:spTree>
    <p:extLst>
      <p:ext uri="{BB962C8B-B14F-4D97-AF65-F5344CB8AC3E}">
        <p14:creationId xmlns:p14="http://schemas.microsoft.com/office/powerpoint/2010/main" val="262317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AOSN_Logo_rev(final-11042009)[1]">
            <a:extLst>
              <a:ext uri="{FF2B5EF4-FFF2-40B4-BE49-F238E27FC236}">
                <a16:creationId xmlns="" xmlns:a16="http://schemas.microsoft.com/office/drawing/2014/main" id="{425BCC73-E34E-4234-900C-AB6AE494AAB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876300"/>
            <a:ext cx="1000125" cy="990600"/>
          </a:xfrm>
          <a:prstGeom prst="rect">
            <a:avLst/>
          </a:prstGeom>
          <a:noFill/>
          <a:ln>
            <a:noFill/>
          </a:ln>
        </p:spPr>
      </p:pic>
      <p:sp>
        <p:nvSpPr>
          <p:cNvPr id="4" name="TextBox 3">
            <a:extLst>
              <a:ext uri="{FF2B5EF4-FFF2-40B4-BE49-F238E27FC236}">
                <a16:creationId xmlns="" xmlns:a16="http://schemas.microsoft.com/office/drawing/2014/main" id="{AEC74B37-BBE8-44E7-8DD5-A7A7C85F13B7}"/>
              </a:ext>
            </a:extLst>
          </p:cNvPr>
          <p:cNvSpPr txBox="1"/>
          <p:nvPr/>
        </p:nvSpPr>
        <p:spPr>
          <a:xfrm>
            <a:off x="228600" y="1866900"/>
            <a:ext cx="8666790" cy="3108543"/>
          </a:xfrm>
          <a:prstGeom prst="rect">
            <a:avLst/>
          </a:prstGeom>
          <a:noFill/>
        </p:spPr>
        <p:txBody>
          <a:bodyPr wrap="square" rtlCol="0">
            <a:spAutoFit/>
          </a:bodyPr>
          <a:lstStyle/>
          <a:p>
            <a:r>
              <a:rPr lang="en-US" sz="2800" b="1" dirty="0">
                <a:solidFill>
                  <a:srgbClr val="7030A0"/>
                </a:solidFill>
                <a:latin typeface="Arial Narrow" panose="020B0606020202030204" pitchFamily="34" charset="0"/>
              </a:rPr>
              <a:t>In the case study of tuberculosis in the school setting, those with direct contact for one hour five days a week, who initially tested negative were tested again in</a:t>
            </a:r>
            <a:r>
              <a:rPr lang="en-US" sz="2800" b="1" dirty="0" smtClean="0">
                <a:solidFill>
                  <a:srgbClr val="7030A0"/>
                </a:solidFill>
                <a:latin typeface="Arial Narrow" panose="020B0606020202030204" pitchFamily="34" charset="0"/>
              </a:rPr>
              <a:t>:</a:t>
            </a:r>
          </a:p>
          <a:p>
            <a:endParaRPr lang="en-US" sz="2800" b="1" dirty="0">
              <a:solidFill>
                <a:srgbClr val="7030A0"/>
              </a:solidFill>
              <a:latin typeface="Arial Narrow" panose="020B0606020202030204" pitchFamily="34" charset="0"/>
            </a:endParaRPr>
          </a:p>
          <a:p>
            <a:pPr marL="342900" indent="-342900">
              <a:buFont typeface="+mj-lt"/>
              <a:buAutoNum type="alphaLcParenR"/>
            </a:pPr>
            <a:r>
              <a:rPr lang="en-US" sz="2800" dirty="0">
                <a:latin typeface="Arial Narrow" panose="020B0606020202030204" pitchFamily="34" charset="0"/>
              </a:rPr>
              <a:t>3 months</a:t>
            </a:r>
          </a:p>
          <a:p>
            <a:pPr marL="342900" indent="-342900">
              <a:buFont typeface="+mj-lt"/>
              <a:buAutoNum type="alphaLcParenR"/>
            </a:pPr>
            <a:r>
              <a:rPr lang="en-US" sz="2800" dirty="0">
                <a:latin typeface="Arial Narrow" panose="020B0606020202030204" pitchFamily="34" charset="0"/>
              </a:rPr>
              <a:t>6 months</a:t>
            </a:r>
          </a:p>
          <a:p>
            <a:pPr marL="342900" indent="-342900">
              <a:buFont typeface="+mj-lt"/>
              <a:buAutoNum type="alphaLcParenR"/>
            </a:pPr>
            <a:r>
              <a:rPr lang="en-US" sz="2800" dirty="0">
                <a:latin typeface="Arial Narrow" panose="020B0606020202030204" pitchFamily="34" charset="0"/>
              </a:rPr>
              <a:t>9 months</a:t>
            </a:r>
          </a:p>
        </p:txBody>
      </p:sp>
    </p:spTree>
    <p:extLst>
      <p:ext uri="{BB962C8B-B14F-4D97-AF65-F5344CB8AC3E}">
        <p14:creationId xmlns:p14="http://schemas.microsoft.com/office/powerpoint/2010/main" val="214388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L-AOSN_Logo_rev(final-11042009)[1]">
            <a:extLst>
              <a:ext uri="{FF2B5EF4-FFF2-40B4-BE49-F238E27FC236}">
                <a16:creationId xmlns="" xmlns:a16="http://schemas.microsoft.com/office/drawing/2014/main" id="{DC7E9470-0B1B-41E9-AF2F-8FF345ADFD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52400"/>
            <a:ext cx="1000125" cy="990600"/>
          </a:xfrm>
          <a:prstGeom prst="rect">
            <a:avLst/>
          </a:prstGeom>
          <a:noFill/>
          <a:ln>
            <a:noFill/>
          </a:ln>
        </p:spPr>
      </p:pic>
      <p:sp>
        <p:nvSpPr>
          <p:cNvPr id="7" name="TextBox 6">
            <a:extLst>
              <a:ext uri="{FF2B5EF4-FFF2-40B4-BE49-F238E27FC236}">
                <a16:creationId xmlns="" xmlns:a16="http://schemas.microsoft.com/office/drawing/2014/main" id="{315A5AD0-FC1C-4C35-9CCB-AF5E71E03182}"/>
              </a:ext>
            </a:extLst>
          </p:cNvPr>
          <p:cNvSpPr txBox="1"/>
          <p:nvPr/>
        </p:nvSpPr>
        <p:spPr>
          <a:xfrm>
            <a:off x="152400" y="1143000"/>
            <a:ext cx="8686800" cy="5324535"/>
          </a:xfrm>
          <a:prstGeom prst="rect">
            <a:avLst/>
          </a:prstGeom>
          <a:noFill/>
        </p:spPr>
        <p:txBody>
          <a:bodyPr wrap="square" rtlCol="0">
            <a:spAutoFit/>
          </a:bodyPr>
          <a:lstStyle/>
          <a:p>
            <a:pPr algn="ctr"/>
            <a:r>
              <a:rPr lang="en-US" sz="4000" dirty="0">
                <a:solidFill>
                  <a:srgbClr val="7030A0"/>
                </a:solidFill>
                <a:latin typeface="Arial Narrow" panose="020B0606020202030204" pitchFamily="34" charset="0"/>
              </a:rPr>
              <a:t>The Illinois Association of School Nurses</a:t>
            </a:r>
          </a:p>
          <a:p>
            <a:pPr algn="ctr"/>
            <a:r>
              <a:rPr lang="en-US" sz="4000" dirty="0">
                <a:solidFill>
                  <a:srgbClr val="7030A0"/>
                </a:solidFill>
                <a:latin typeface="Arial Narrow" panose="020B0606020202030204" pitchFamily="34" charset="0"/>
              </a:rPr>
              <a:t>welcomes you to this continuing education offering via enduring poster presentation</a:t>
            </a:r>
            <a:r>
              <a:rPr lang="en-US" sz="4000" dirty="0" smtClean="0">
                <a:solidFill>
                  <a:srgbClr val="7030A0"/>
                </a:solidFill>
                <a:latin typeface="Arial Narrow" panose="020B0606020202030204" pitchFamily="34" charset="0"/>
              </a:rPr>
              <a:t>.</a:t>
            </a:r>
          </a:p>
          <a:p>
            <a:pPr algn="ctr"/>
            <a:endParaRPr lang="en-US" sz="4000" dirty="0">
              <a:latin typeface="Arial Narrow" panose="020B0606020202030204" pitchFamily="34" charset="0"/>
            </a:endParaRPr>
          </a:p>
          <a:p>
            <a:pPr algn="ctr"/>
            <a:r>
              <a:rPr lang="en-US" sz="2800" dirty="0" smtClean="0">
                <a:latin typeface="Arial Narrow" panose="020B0606020202030204" pitchFamily="34" charset="0"/>
              </a:rPr>
              <a:t>The Illinois Association of School Nurses is an approved provider of continuing nursing education by the Ohio Nurses Association, an accredited approver of continuing nursing education by the American Nurses Credentialing Center’s Commission on Accreditation (OBN-001-91) (OH-001 5-1-2020)</a:t>
            </a:r>
            <a:endParaRPr lang="en-US" sz="2800" dirty="0">
              <a:latin typeface="Arial Narrow" panose="020B0606020202030204" pitchFamily="34" charset="0"/>
            </a:endParaRPr>
          </a:p>
          <a:p>
            <a:pPr algn="ctr"/>
            <a:endParaRPr lang="en-US" sz="4000" dirty="0"/>
          </a:p>
        </p:txBody>
      </p:sp>
    </p:spTree>
    <p:extLst>
      <p:ext uri="{BB962C8B-B14F-4D97-AF65-F5344CB8AC3E}">
        <p14:creationId xmlns:p14="http://schemas.microsoft.com/office/powerpoint/2010/main" val="54259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AOSN_Logo_rev(final-11042009)[1]">
            <a:extLst>
              <a:ext uri="{FF2B5EF4-FFF2-40B4-BE49-F238E27FC236}">
                <a16:creationId xmlns="" xmlns:a16="http://schemas.microsoft.com/office/drawing/2014/main" id="{FD884793-DCF1-40C2-9CD1-76224D44D7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381000"/>
            <a:ext cx="1000125" cy="990600"/>
          </a:xfrm>
          <a:prstGeom prst="rect">
            <a:avLst/>
          </a:prstGeom>
          <a:noFill/>
          <a:ln>
            <a:noFill/>
          </a:ln>
        </p:spPr>
      </p:pic>
      <p:sp>
        <p:nvSpPr>
          <p:cNvPr id="4" name="TextBox 3">
            <a:extLst>
              <a:ext uri="{FF2B5EF4-FFF2-40B4-BE49-F238E27FC236}">
                <a16:creationId xmlns="" xmlns:a16="http://schemas.microsoft.com/office/drawing/2014/main" id="{61F2182A-9CBE-4D93-9535-D67155694F2A}"/>
              </a:ext>
            </a:extLst>
          </p:cNvPr>
          <p:cNvSpPr txBox="1"/>
          <p:nvPr/>
        </p:nvSpPr>
        <p:spPr>
          <a:xfrm>
            <a:off x="1152524" y="1981200"/>
            <a:ext cx="7010401" cy="1384995"/>
          </a:xfrm>
          <a:prstGeom prst="rect">
            <a:avLst/>
          </a:prstGeom>
          <a:noFill/>
        </p:spPr>
        <p:txBody>
          <a:bodyPr wrap="square" rtlCol="0">
            <a:spAutoFit/>
          </a:bodyPr>
          <a:lstStyle/>
          <a:p>
            <a:r>
              <a:rPr lang="en-US" sz="2800" b="1" dirty="0">
                <a:solidFill>
                  <a:srgbClr val="7030A0"/>
                </a:solidFill>
                <a:latin typeface="Arial Narrow" panose="020B0606020202030204" pitchFamily="34" charset="0"/>
              </a:rPr>
              <a:t>Now that you have reviewed the posters and answered the review questions please follow this link to complete the </a:t>
            </a:r>
            <a:r>
              <a:rPr lang="en-US" sz="2800" b="1" dirty="0" smtClean="0">
                <a:solidFill>
                  <a:srgbClr val="7030A0"/>
                </a:solidFill>
                <a:latin typeface="Arial Narrow" panose="020B0606020202030204" pitchFamily="34" charset="0"/>
              </a:rPr>
              <a:t>evaluation: </a:t>
            </a:r>
            <a:endParaRPr lang="en-US" sz="2800" b="1" dirty="0">
              <a:solidFill>
                <a:srgbClr val="7030A0"/>
              </a:solidFill>
              <a:latin typeface="Arial Narrow" panose="020B0606020202030204" pitchFamily="34" charset="0"/>
            </a:endParaRPr>
          </a:p>
        </p:txBody>
      </p:sp>
    </p:spTree>
    <p:extLst>
      <p:ext uri="{BB962C8B-B14F-4D97-AF65-F5344CB8AC3E}">
        <p14:creationId xmlns:p14="http://schemas.microsoft.com/office/powerpoint/2010/main" val="70847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AOSN_Logo_rev(final-11042009)[1]">
            <a:extLst>
              <a:ext uri="{FF2B5EF4-FFF2-40B4-BE49-F238E27FC236}">
                <a16:creationId xmlns="" xmlns:a16="http://schemas.microsoft.com/office/drawing/2014/main" id="{18B6F3F9-7706-487F-963E-2980287D95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685800"/>
            <a:ext cx="1000125" cy="990600"/>
          </a:xfrm>
          <a:prstGeom prst="rect">
            <a:avLst/>
          </a:prstGeom>
          <a:noFill/>
          <a:ln>
            <a:noFill/>
          </a:ln>
        </p:spPr>
      </p:pic>
      <p:sp>
        <p:nvSpPr>
          <p:cNvPr id="6" name="TextBox 5">
            <a:extLst>
              <a:ext uri="{FF2B5EF4-FFF2-40B4-BE49-F238E27FC236}">
                <a16:creationId xmlns="" xmlns:a16="http://schemas.microsoft.com/office/drawing/2014/main" id="{7F04DC54-8EE2-4566-B3C8-17A1063C3E85}"/>
              </a:ext>
            </a:extLst>
          </p:cNvPr>
          <p:cNvSpPr txBox="1"/>
          <p:nvPr/>
        </p:nvSpPr>
        <p:spPr>
          <a:xfrm>
            <a:off x="3313" y="2362200"/>
            <a:ext cx="8924925" cy="1323439"/>
          </a:xfrm>
          <a:prstGeom prst="rect">
            <a:avLst/>
          </a:prstGeom>
          <a:noFill/>
        </p:spPr>
        <p:txBody>
          <a:bodyPr wrap="square" rtlCol="0">
            <a:spAutoFit/>
          </a:bodyPr>
          <a:lstStyle/>
          <a:p>
            <a:pPr algn="ctr"/>
            <a:r>
              <a:rPr lang="en-US" sz="4000" dirty="0">
                <a:latin typeface="Arial Narrow" panose="020B0606020202030204" pitchFamily="34" charset="0"/>
              </a:rPr>
              <a:t>Thank you for participating in this </a:t>
            </a:r>
            <a:r>
              <a:rPr lang="en-US" sz="4000" dirty="0" smtClean="0">
                <a:latin typeface="Arial Narrow" panose="020B0606020202030204" pitchFamily="34" charset="0"/>
              </a:rPr>
              <a:t>learning activity!</a:t>
            </a:r>
            <a:endParaRPr lang="en-US" sz="4000" dirty="0">
              <a:latin typeface="Arial Narrow" panose="020B0606020202030204" pitchFamily="34" charset="0"/>
            </a:endParaRPr>
          </a:p>
        </p:txBody>
      </p:sp>
    </p:spTree>
    <p:extLst>
      <p:ext uri="{BB962C8B-B14F-4D97-AF65-F5344CB8AC3E}">
        <p14:creationId xmlns:p14="http://schemas.microsoft.com/office/powerpoint/2010/main" val="35084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239000" cy="3046988"/>
          </a:xfrm>
          <a:prstGeom prst="rect">
            <a:avLst/>
          </a:prstGeom>
        </p:spPr>
        <p:txBody>
          <a:bodyPr wrap="square">
            <a:spAutoFit/>
          </a:bodyPr>
          <a:lstStyle/>
          <a:p>
            <a:r>
              <a:rPr lang="en-US" sz="3200" b="1" dirty="0">
                <a:solidFill>
                  <a:srgbClr val="7030A0"/>
                </a:solidFill>
                <a:latin typeface="Arial Narrow" panose="020B0606020202030204" pitchFamily="34" charset="0"/>
              </a:rPr>
              <a:t>Disclosure:</a:t>
            </a:r>
            <a:endParaRPr lang="en-US" sz="3200" dirty="0">
              <a:latin typeface="Arial Narrow" panose="020B0606020202030204" pitchFamily="34" charset="0"/>
            </a:endParaRPr>
          </a:p>
          <a:p>
            <a:endParaRPr lang="en-US" sz="3200" dirty="0">
              <a:latin typeface="Arial Narrow" panose="020B0606020202030204" pitchFamily="34" charset="0"/>
            </a:endParaRPr>
          </a:p>
          <a:p>
            <a:r>
              <a:rPr lang="en-US" sz="3200" dirty="0">
                <a:latin typeface="Arial Narrow" panose="020B0606020202030204" pitchFamily="34" charset="0"/>
              </a:rPr>
              <a:t>This Poster Presentation offering was planned and implemented without bias or conflict of interest on the part of the IASN Planning Team or the Presenters.</a:t>
            </a:r>
            <a:r>
              <a:rPr lang="en-US" sz="3200" dirty="0"/>
              <a:t> </a:t>
            </a:r>
          </a:p>
        </p:txBody>
      </p:sp>
    </p:spTree>
    <p:extLst>
      <p:ext uri="{BB962C8B-B14F-4D97-AF65-F5344CB8AC3E}">
        <p14:creationId xmlns:p14="http://schemas.microsoft.com/office/powerpoint/2010/main" val="236136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B5E6FED-98C7-4C22-BDAD-46F87C581975}"/>
              </a:ext>
            </a:extLst>
          </p:cNvPr>
          <p:cNvSpPr txBox="1"/>
          <p:nvPr/>
        </p:nvSpPr>
        <p:spPr>
          <a:xfrm>
            <a:off x="152400" y="1066800"/>
            <a:ext cx="8686800" cy="5693866"/>
          </a:xfrm>
          <a:prstGeom prst="rect">
            <a:avLst/>
          </a:prstGeom>
          <a:noFill/>
        </p:spPr>
        <p:txBody>
          <a:bodyPr wrap="square" rtlCol="0">
            <a:spAutoFit/>
          </a:bodyPr>
          <a:lstStyle/>
          <a:p>
            <a:r>
              <a:rPr lang="en-US" sz="2800" b="1" dirty="0" smtClean="0">
                <a:solidFill>
                  <a:srgbClr val="7030A0"/>
                </a:solidFill>
                <a:latin typeface="Arial Narrow" panose="020B0606020202030204" pitchFamily="34" charset="0"/>
              </a:rPr>
              <a:t>Directions for Reviewing this Presentation</a:t>
            </a:r>
            <a:r>
              <a:rPr lang="en-US" sz="2800" dirty="0" smtClean="0">
                <a:latin typeface="Arial Narrow" panose="020B0606020202030204" pitchFamily="34" charset="0"/>
              </a:rPr>
              <a:t>:</a:t>
            </a:r>
          </a:p>
          <a:p>
            <a:pPr marL="457200" indent="-457200">
              <a:buFont typeface="Arial" panose="020B0604020202020204" pitchFamily="34" charset="0"/>
              <a:buChar char="•"/>
            </a:pPr>
            <a:r>
              <a:rPr lang="en-US" sz="2800" dirty="0" smtClean="0">
                <a:latin typeface="Arial Narrow" panose="020B0606020202030204" pitchFamily="34" charset="0"/>
              </a:rPr>
              <a:t>Proceed through each of the poster presentations at your own pace.</a:t>
            </a:r>
          </a:p>
          <a:p>
            <a:pPr marL="457200" indent="-457200">
              <a:buFont typeface="Arial" panose="020B0604020202020204" pitchFamily="34" charset="0"/>
              <a:buChar char="•"/>
            </a:pPr>
            <a:r>
              <a:rPr lang="en-US" sz="2800" dirty="0" smtClean="0">
                <a:latin typeface="Arial Narrow" panose="020B0606020202030204" pitchFamily="34" charset="0"/>
              </a:rPr>
              <a:t>Take notes about ideas you may use to implement in your practice, so that you can meet this learning activity’s stated behavioral outcome.</a:t>
            </a:r>
          </a:p>
          <a:p>
            <a:pPr marL="457200" indent="-457200">
              <a:buFont typeface="Arial" panose="020B0604020202020204" pitchFamily="34" charset="0"/>
              <a:buChar char="•"/>
            </a:pPr>
            <a:r>
              <a:rPr lang="en-US" sz="2800" dirty="0" smtClean="0">
                <a:latin typeface="Arial Narrow" panose="020B0606020202030204" pitchFamily="34" charset="0"/>
              </a:rPr>
              <a:t>Copy the web access link at the end of this presentation into your browser to complete the post activity evaluation.</a:t>
            </a:r>
          </a:p>
          <a:p>
            <a:pPr marL="457200" indent="-457200">
              <a:buFont typeface="Arial" panose="020B0604020202020204" pitchFamily="34" charset="0"/>
              <a:buChar char="•"/>
            </a:pPr>
            <a:r>
              <a:rPr lang="en-US" sz="2800" dirty="0" smtClean="0">
                <a:latin typeface="Arial Narrow" panose="020B0606020202030204" pitchFamily="34" charset="0"/>
              </a:rPr>
              <a:t>Print out the Certificate of Activity Completion before submitting your evaluation.</a:t>
            </a:r>
          </a:p>
          <a:p>
            <a:pPr marL="457200" indent="-457200">
              <a:buFont typeface="Arial" panose="020B0604020202020204" pitchFamily="34" charset="0"/>
              <a:buChar char="•"/>
            </a:pPr>
            <a:r>
              <a:rPr lang="en-US" sz="2800" dirty="0" smtClean="0">
                <a:latin typeface="Arial Narrow" panose="020B0606020202030204" pitchFamily="34" charset="0"/>
              </a:rPr>
              <a:t>Keep a copy of this certificate for your records.</a:t>
            </a:r>
          </a:p>
          <a:p>
            <a:endParaRPr lang="en-US" sz="2800" dirty="0">
              <a:latin typeface="Arial Narrow" panose="020B0606020202030204" pitchFamily="34" charset="0"/>
            </a:endParaRPr>
          </a:p>
          <a:p>
            <a:r>
              <a:rPr lang="en-US" sz="2800" dirty="0" smtClean="0">
                <a:latin typeface="Arial Narrow" panose="020B0606020202030204" pitchFamily="34" charset="0"/>
              </a:rPr>
              <a:t>.</a:t>
            </a:r>
            <a:endParaRPr lang="en-US" sz="2800" dirty="0">
              <a:latin typeface="Arial Narrow" panose="020B0606020202030204" pitchFamily="34" charset="0"/>
            </a:endParaRPr>
          </a:p>
        </p:txBody>
      </p:sp>
      <p:pic>
        <p:nvPicPr>
          <p:cNvPr id="4" name="Picture 3" descr="ILL-AOSN_Logo_rev(final-11042009)[1]">
            <a:extLst>
              <a:ext uri="{FF2B5EF4-FFF2-40B4-BE49-F238E27FC236}">
                <a16:creationId xmlns="" xmlns:a16="http://schemas.microsoft.com/office/drawing/2014/main" id="{CDEFDD52-1AB0-42DC-8EED-5099053710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04800"/>
            <a:ext cx="1000125" cy="990600"/>
          </a:xfrm>
          <a:prstGeom prst="rect">
            <a:avLst/>
          </a:prstGeom>
          <a:noFill/>
          <a:ln>
            <a:noFill/>
          </a:ln>
        </p:spPr>
      </p:pic>
    </p:spTree>
    <p:extLst>
      <p:ext uri="{BB962C8B-B14F-4D97-AF65-F5344CB8AC3E}">
        <p14:creationId xmlns:p14="http://schemas.microsoft.com/office/powerpoint/2010/main" val="58293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B5E6FED-98C7-4C22-BDAD-46F87C581975}"/>
              </a:ext>
            </a:extLst>
          </p:cNvPr>
          <p:cNvSpPr txBox="1"/>
          <p:nvPr/>
        </p:nvSpPr>
        <p:spPr>
          <a:xfrm>
            <a:off x="152400" y="1066800"/>
            <a:ext cx="8686800" cy="3970318"/>
          </a:xfrm>
          <a:prstGeom prst="rect">
            <a:avLst/>
          </a:prstGeom>
          <a:noFill/>
        </p:spPr>
        <p:txBody>
          <a:bodyPr wrap="square" rtlCol="0">
            <a:spAutoFit/>
          </a:bodyPr>
          <a:lstStyle/>
          <a:p>
            <a:r>
              <a:rPr lang="en-US" sz="2800" b="1" dirty="0" smtClean="0">
                <a:solidFill>
                  <a:srgbClr val="7030A0"/>
                </a:solidFill>
                <a:latin typeface="Arial Narrow" panose="020B0606020202030204" pitchFamily="34" charset="0"/>
              </a:rPr>
              <a:t>Directions for Reviewing this Presentation</a:t>
            </a:r>
          </a:p>
          <a:p>
            <a:r>
              <a:rPr lang="en-US" sz="2800" b="1" dirty="0" smtClean="0">
                <a:solidFill>
                  <a:srgbClr val="7030A0"/>
                </a:solidFill>
                <a:latin typeface="Arial Narrow" panose="020B0606020202030204" pitchFamily="34" charset="0"/>
              </a:rPr>
              <a:t>(continued):</a:t>
            </a:r>
          </a:p>
          <a:p>
            <a:endParaRPr lang="en-US" sz="2800" b="1" dirty="0" smtClean="0">
              <a:solidFill>
                <a:srgbClr val="7030A0"/>
              </a:solidFill>
              <a:latin typeface="Arial Narrow" panose="020B0606020202030204" pitchFamily="34" charset="0"/>
            </a:endParaRPr>
          </a:p>
          <a:p>
            <a:pPr marL="457200" indent="-457200">
              <a:buFont typeface="Arial" panose="020B0604020202020204" pitchFamily="34" charset="0"/>
              <a:buChar char="•"/>
            </a:pPr>
            <a:r>
              <a:rPr lang="en-US" sz="2800" dirty="0" smtClean="0">
                <a:latin typeface="Arial Narrow" panose="020B0606020202030204" pitchFamily="34" charset="0"/>
              </a:rPr>
              <a:t>Questions? Contact Mary Girardi at: </a:t>
            </a:r>
            <a:r>
              <a:rPr lang="en-US" sz="2800" b="1" dirty="0" smtClean="0">
                <a:solidFill>
                  <a:srgbClr val="002060"/>
                </a:solidFill>
                <a:latin typeface="Arial Narrow" panose="020B0606020202030204" pitchFamily="34" charset="0"/>
                <a:hlinkClick r:id="rId2"/>
              </a:rPr>
              <a:t>girardi6@comcast.ne</a:t>
            </a:r>
            <a:r>
              <a:rPr lang="en-US" sz="2800" dirty="0" smtClean="0">
                <a:latin typeface="Arial Narrow" panose="020B0606020202030204" pitchFamily="34" charset="0"/>
                <a:hlinkClick r:id="rId2"/>
              </a:rPr>
              <a:t>t</a:t>
            </a:r>
            <a:endParaRPr lang="en-US" sz="2800" dirty="0" smtClean="0">
              <a:latin typeface="Arial Narrow" panose="020B0606020202030204" pitchFamily="34" charset="0"/>
            </a:endParaRPr>
          </a:p>
          <a:p>
            <a:pPr marL="457200" indent="-457200">
              <a:buFont typeface="Arial" panose="020B0604020202020204" pitchFamily="34" charset="0"/>
              <a:buChar char="•"/>
            </a:pPr>
            <a:r>
              <a:rPr lang="en-US" sz="2800" dirty="0" smtClean="0">
                <a:latin typeface="Arial Narrow" panose="020B0606020202030204" pitchFamily="34" charset="0"/>
              </a:rPr>
              <a:t>For specific dialogue or questions about a particular poster presentation, feel free to contact the author/presenter. </a:t>
            </a:r>
          </a:p>
          <a:p>
            <a:endParaRPr lang="en-US" sz="2800" dirty="0">
              <a:latin typeface="Arial Narrow" panose="020B0606020202030204" pitchFamily="34" charset="0"/>
            </a:endParaRPr>
          </a:p>
          <a:p>
            <a:r>
              <a:rPr lang="en-US" sz="2800" dirty="0">
                <a:latin typeface="Arial Narrow" panose="020B0606020202030204" pitchFamily="34" charset="0"/>
              </a:rPr>
              <a:t>.</a:t>
            </a:r>
          </a:p>
          <a:p>
            <a:endParaRPr lang="en-US" sz="2800" dirty="0">
              <a:latin typeface="Arial Narrow" panose="020B0606020202030204" pitchFamily="34" charset="0"/>
            </a:endParaRPr>
          </a:p>
        </p:txBody>
      </p:sp>
      <p:pic>
        <p:nvPicPr>
          <p:cNvPr id="4" name="Picture 3" descr="ILL-AOSN_Logo_rev(final-11042009)[1]">
            <a:extLst>
              <a:ext uri="{FF2B5EF4-FFF2-40B4-BE49-F238E27FC236}">
                <a16:creationId xmlns="" xmlns:a16="http://schemas.microsoft.com/office/drawing/2014/main" id="{CDEFDD52-1AB0-42DC-8EED-5099053710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04800"/>
            <a:ext cx="1000125" cy="990600"/>
          </a:xfrm>
          <a:prstGeom prst="rect">
            <a:avLst/>
          </a:prstGeom>
          <a:noFill/>
          <a:ln>
            <a:noFill/>
          </a:ln>
        </p:spPr>
      </p:pic>
    </p:spTree>
    <p:extLst>
      <p:ext uri="{BB962C8B-B14F-4D97-AF65-F5344CB8AC3E}">
        <p14:creationId xmlns:p14="http://schemas.microsoft.com/office/powerpoint/2010/main" val="349142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B5E6FED-98C7-4C22-BDAD-46F87C581975}"/>
              </a:ext>
            </a:extLst>
          </p:cNvPr>
          <p:cNvSpPr txBox="1"/>
          <p:nvPr/>
        </p:nvSpPr>
        <p:spPr>
          <a:xfrm>
            <a:off x="152400" y="1066800"/>
            <a:ext cx="8686800" cy="4955203"/>
          </a:xfrm>
          <a:prstGeom prst="rect">
            <a:avLst/>
          </a:prstGeom>
          <a:noFill/>
        </p:spPr>
        <p:txBody>
          <a:bodyPr wrap="square" rtlCol="0">
            <a:spAutoFit/>
          </a:bodyPr>
          <a:lstStyle/>
          <a:p>
            <a:r>
              <a:rPr lang="en-US" sz="3600" b="1" dirty="0">
                <a:solidFill>
                  <a:srgbClr val="7030A0"/>
                </a:solidFill>
                <a:latin typeface="Arial Narrow" panose="020B0606020202030204" pitchFamily="34" charset="0"/>
              </a:rPr>
              <a:t>Requirements for successful completion of this presentation:</a:t>
            </a:r>
          </a:p>
          <a:p>
            <a:endParaRPr lang="en-US" sz="3600" dirty="0">
              <a:solidFill>
                <a:srgbClr val="7030A0"/>
              </a:solidFill>
              <a:latin typeface="Arial Narrow" panose="020B0606020202030204" pitchFamily="34" charset="0"/>
            </a:endParaRPr>
          </a:p>
          <a:p>
            <a:pPr algn="ctr"/>
            <a:r>
              <a:rPr lang="en-US" sz="3600" dirty="0">
                <a:solidFill>
                  <a:schemeClr val="accent5"/>
                </a:solidFill>
                <a:latin typeface="Arial Narrow" panose="020B0606020202030204" pitchFamily="34" charset="0"/>
              </a:rPr>
              <a:t>1.00 nursing contact hour will be awarded after viewing  3 posters in this presentation, consider the review questions, and complete the evaluation by following the link to survey monkey. </a:t>
            </a:r>
            <a:endParaRPr lang="en-US" sz="3600" dirty="0">
              <a:solidFill>
                <a:schemeClr val="accent5"/>
              </a:solidFill>
            </a:endParaRPr>
          </a:p>
          <a:p>
            <a:r>
              <a:rPr lang="en-US" sz="3600" dirty="0" smtClean="0">
                <a:latin typeface="Arial Narrow" panose="020B0606020202030204" pitchFamily="34" charset="0"/>
              </a:rPr>
              <a:t>.</a:t>
            </a:r>
            <a:endParaRPr lang="en-US" sz="3600" dirty="0">
              <a:latin typeface="Arial Narrow" panose="020B0606020202030204" pitchFamily="34" charset="0"/>
            </a:endParaRPr>
          </a:p>
          <a:p>
            <a:endParaRPr lang="en-US" sz="2800" dirty="0">
              <a:latin typeface="Arial Narrow" panose="020B0606020202030204" pitchFamily="34" charset="0"/>
            </a:endParaRPr>
          </a:p>
        </p:txBody>
      </p:sp>
      <p:pic>
        <p:nvPicPr>
          <p:cNvPr id="4" name="Picture 3" descr="ILL-AOSN_Logo_rev(final-11042009)[1]">
            <a:extLst>
              <a:ext uri="{FF2B5EF4-FFF2-40B4-BE49-F238E27FC236}">
                <a16:creationId xmlns="" xmlns:a16="http://schemas.microsoft.com/office/drawing/2014/main" id="{CDEFDD52-1AB0-42DC-8EED-5099053710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2400"/>
            <a:ext cx="1000125" cy="990600"/>
          </a:xfrm>
          <a:prstGeom prst="rect">
            <a:avLst/>
          </a:prstGeom>
          <a:noFill/>
          <a:ln>
            <a:noFill/>
          </a:ln>
        </p:spPr>
      </p:pic>
    </p:spTree>
    <p:extLst>
      <p:ext uri="{BB962C8B-B14F-4D97-AF65-F5344CB8AC3E}">
        <p14:creationId xmlns:p14="http://schemas.microsoft.com/office/powerpoint/2010/main" val="142863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162521E-C3E0-45A3-A528-33516ED65169}"/>
              </a:ext>
            </a:extLst>
          </p:cNvPr>
          <p:cNvSpPr/>
          <p:nvPr/>
        </p:nvSpPr>
        <p:spPr>
          <a:xfrm>
            <a:off x="152400" y="381000"/>
            <a:ext cx="8686800" cy="7909858"/>
          </a:xfrm>
          <a:prstGeom prst="rect">
            <a:avLst/>
          </a:prstGeom>
        </p:spPr>
        <p:txBody>
          <a:bodyPr wrap="square">
            <a:spAutoFit/>
          </a:bodyPr>
          <a:lstStyle/>
          <a:p>
            <a:r>
              <a:rPr lang="en-US" sz="3600" dirty="0" smtClean="0">
                <a:latin typeface="Arial Narrow" panose="020B0606020202030204" pitchFamily="34" charset="0"/>
              </a:rPr>
              <a:t>        </a:t>
            </a:r>
            <a:r>
              <a:rPr lang="en-US" sz="3600" dirty="0" smtClean="0">
                <a:solidFill>
                  <a:srgbClr val="7030A0"/>
                </a:solidFill>
                <a:latin typeface="Arial Narrow" panose="020B0606020202030204" pitchFamily="34" charset="0"/>
              </a:rPr>
              <a:t>Presentation Goals: </a:t>
            </a:r>
            <a:endParaRPr lang="en-US" sz="3600" dirty="0">
              <a:solidFill>
                <a:srgbClr val="7030A0"/>
              </a:solidFill>
              <a:latin typeface="Arial Narrow" panose="020B0606020202030204" pitchFamily="34" charset="0"/>
            </a:endParaRPr>
          </a:p>
          <a:p>
            <a:endParaRPr lang="en-US" sz="3600" dirty="0" smtClean="0">
              <a:latin typeface="Arial Narrow" panose="020B0606020202030204" pitchFamily="34" charset="0"/>
            </a:endParaRPr>
          </a:p>
          <a:p>
            <a:r>
              <a:rPr lang="en-US" sz="3200" dirty="0" smtClean="0">
                <a:latin typeface="Arial Narrow" panose="020B0606020202030204" pitchFamily="34" charset="0"/>
              </a:rPr>
              <a:t>Enhance school nurse participants’ integration </a:t>
            </a:r>
            <a:r>
              <a:rPr lang="en-US" sz="3200" dirty="0">
                <a:latin typeface="Arial Narrow" panose="020B0606020202030204" pitchFamily="34" charset="0"/>
              </a:rPr>
              <a:t>of </a:t>
            </a:r>
            <a:r>
              <a:rPr lang="en-US" sz="3200" dirty="0" smtClean="0">
                <a:latin typeface="Arial Narrow" panose="020B0606020202030204" pitchFamily="34" charset="0"/>
              </a:rPr>
              <a:t>evidence-based </a:t>
            </a:r>
            <a:r>
              <a:rPr lang="en-US" sz="3200" dirty="0">
                <a:latin typeface="Arial Narrow" panose="020B0606020202030204" pitchFamily="34" charset="0"/>
              </a:rPr>
              <a:t>solutions </a:t>
            </a:r>
            <a:r>
              <a:rPr lang="en-US" sz="3200" dirty="0" smtClean="0">
                <a:latin typeface="Arial Narrow" panose="020B0606020202030204" pitchFamily="34" charset="0"/>
              </a:rPr>
              <a:t>for </a:t>
            </a:r>
            <a:r>
              <a:rPr lang="en-US" sz="3200" dirty="0">
                <a:latin typeface="Arial Narrow" panose="020B0606020202030204" pitchFamily="34" charset="0"/>
              </a:rPr>
              <a:t>school health and </a:t>
            </a:r>
            <a:r>
              <a:rPr lang="en-US" sz="3200" dirty="0" smtClean="0">
                <a:latin typeface="Arial Narrow" panose="020B0606020202030204" pitchFamily="34" charset="0"/>
              </a:rPr>
              <a:t>safety.</a:t>
            </a:r>
          </a:p>
          <a:p>
            <a:endParaRPr lang="en-US" sz="3600" dirty="0">
              <a:latin typeface="Arial Narrow" panose="020B0606020202030204" pitchFamily="34" charset="0"/>
            </a:endParaRPr>
          </a:p>
          <a:p>
            <a:r>
              <a:rPr lang="en-US" sz="3200" dirty="0" smtClean="0">
                <a:solidFill>
                  <a:schemeClr val="accent6"/>
                </a:solidFill>
                <a:latin typeface="Arial Narrow" panose="020B0606020202030204" pitchFamily="34" charset="0"/>
              </a:rPr>
              <a:t>Provide exposure for school nurse participants to essential </a:t>
            </a:r>
            <a:r>
              <a:rPr lang="en-US" sz="3200" dirty="0">
                <a:solidFill>
                  <a:schemeClr val="accent6"/>
                </a:solidFill>
                <a:latin typeface="Arial Narrow" panose="020B0606020202030204" pitchFamily="34" charset="0"/>
              </a:rPr>
              <a:t>concepts related to school populations, enabling school nurses to effectively assess needs and develop meaningful practices that support the school success of students, and support all families within the school community.</a:t>
            </a:r>
          </a:p>
          <a:p>
            <a:pPr algn="ctr"/>
            <a:r>
              <a:rPr lang="en-US" sz="3600" dirty="0"/>
              <a:t> </a:t>
            </a:r>
          </a:p>
          <a:p>
            <a:endParaRPr lang="en-US" sz="3600" dirty="0" smtClean="0">
              <a:latin typeface="Arial Narrow" panose="020B0606020202030204" pitchFamily="34" charset="0"/>
            </a:endParaRPr>
          </a:p>
          <a:p>
            <a:endParaRPr lang="en-US" sz="3600" dirty="0">
              <a:latin typeface="Arial Narrow" panose="020B0606020202030204" pitchFamily="34" charset="0"/>
            </a:endParaRPr>
          </a:p>
          <a:p>
            <a:endParaRPr lang="en-US" sz="3600" dirty="0">
              <a:latin typeface="Arial Narrow" panose="020B0606020202030204" pitchFamily="34" charset="0"/>
            </a:endParaRPr>
          </a:p>
        </p:txBody>
      </p:sp>
      <p:pic>
        <p:nvPicPr>
          <p:cNvPr id="4" name="Picture 3" descr="ILL-AOSN_Logo_rev(final-11042009)[1]">
            <a:extLst>
              <a:ext uri="{FF2B5EF4-FFF2-40B4-BE49-F238E27FC236}">
                <a16:creationId xmlns="" xmlns:a16="http://schemas.microsoft.com/office/drawing/2014/main" id="{1B39D5A9-CBBD-4A18-91F5-4BD70CDA81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28600"/>
            <a:ext cx="1000125" cy="990600"/>
          </a:xfrm>
          <a:prstGeom prst="rect">
            <a:avLst/>
          </a:prstGeom>
          <a:noFill/>
          <a:ln>
            <a:noFill/>
          </a:ln>
        </p:spPr>
      </p:pic>
    </p:spTree>
    <p:extLst>
      <p:ext uri="{BB962C8B-B14F-4D97-AF65-F5344CB8AC3E}">
        <p14:creationId xmlns:p14="http://schemas.microsoft.com/office/powerpoint/2010/main" val="51056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162521E-C3E0-45A3-A528-33516ED65169}"/>
              </a:ext>
            </a:extLst>
          </p:cNvPr>
          <p:cNvSpPr/>
          <p:nvPr/>
        </p:nvSpPr>
        <p:spPr>
          <a:xfrm>
            <a:off x="609600" y="152400"/>
            <a:ext cx="7620000" cy="11603176"/>
          </a:xfrm>
          <a:prstGeom prst="rect">
            <a:avLst/>
          </a:prstGeom>
        </p:spPr>
        <p:txBody>
          <a:bodyPr wrap="square">
            <a:spAutoFit/>
          </a:bodyPr>
          <a:lstStyle/>
          <a:p>
            <a:r>
              <a:rPr lang="en-US" sz="3600" dirty="0" smtClean="0">
                <a:latin typeface="Arial Narrow" panose="020B0606020202030204" pitchFamily="34" charset="0"/>
              </a:rPr>
              <a:t>       </a:t>
            </a:r>
          </a:p>
          <a:p>
            <a:r>
              <a:rPr lang="en-US" sz="3600" dirty="0" smtClean="0">
                <a:latin typeface="Arial Narrow" panose="020B0606020202030204" pitchFamily="34" charset="0"/>
              </a:rPr>
              <a:t> </a:t>
            </a:r>
            <a:r>
              <a:rPr lang="en-US" sz="3600" dirty="0" smtClean="0">
                <a:solidFill>
                  <a:srgbClr val="7030A0"/>
                </a:solidFill>
                <a:latin typeface="Arial Narrow" panose="020B0606020202030204" pitchFamily="34" charset="0"/>
              </a:rPr>
              <a:t>Presentation Goals (continued):</a:t>
            </a:r>
          </a:p>
          <a:p>
            <a:endParaRPr lang="en-US" sz="3600" dirty="0">
              <a:solidFill>
                <a:srgbClr val="7030A0"/>
              </a:solidFill>
              <a:latin typeface="Arial Narrow" panose="020B0606020202030204" pitchFamily="34" charset="0"/>
            </a:endParaRPr>
          </a:p>
          <a:p>
            <a:r>
              <a:rPr lang="en-US" sz="3200" dirty="0" smtClean="0">
                <a:latin typeface="Arial Narrow" panose="020B0606020202030204" pitchFamily="34" charset="0"/>
              </a:rPr>
              <a:t>Provide school nurse participants with examples of how to describe and summarize evidence- based concepts use in daily practice. Easy, practical, rewarding!</a:t>
            </a:r>
          </a:p>
          <a:p>
            <a:endParaRPr lang="en-US" sz="3200" dirty="0">
              <a:latin typeface="Arial Narrow" panose="020B0606020202030204" pitchFamily="34" charset="0"/>
            </a:endParaRPr>
          </a:p>
          <a:p>
            <a:r>
              <a:rPr lang="en-US" sz="3200" dirty="0" smtClean="0">
                <a:solidFill>
                  <a:schemeClr val="accent6"/>
                </a:solidFill>
                <a:latin typeface="Arial Narrow" panose="020B0606020202030204" pitchFamily="34" charset="0"/>
              </a:rPr>
              <a:t>Provide examples of how the NASN Framework </a:t>
            </a:r>
            <a:r>
              <a:rPr lang="en-US" sz="3200" dirty="0">
                <a:solidFill>
                  <a:schemeClr val="accent6"/>
                </a:solidFill>
                <a:latin typeface="Arial Narrow" panose="020B0606020202030204" pitchFamily="34" charset="0"/>
              </a:rPr>
              <a:t>for 21</a:t>
            </a:r>
            <a:r>
              <a:rPr lang="en-US" sz="3200" baseline="30000" dirty="0">
                <a:solidFill>
                  <a:schemeClr val="accent6"/>
                </a:solidFill>
                <a:latin typeface="Arial Narrow" panose="020B0606020202030204" pitchFamily="34" charset="0"/>
              </a:rPr>
              <a:t>st</a:t>
            </a:r>
            <a:r>
              <a:rPr lang="en-US" sz="3200" dirty="0">
                <a:solidFill>
                  <a:schemeClr val="accent6"/>
                </a:solidFill>
                <a:latin typeface="Arial Narrow" panose="020B0606020202030204" pitchFamily="34" charset="0"/>
              </a:rPr>
              <a:t> Century School Nursing </a:t>
            </a:r>
            <a:r>
              <a:rPr lang="en-US" sz="3200" dirty="0" smtClean="0">
                <a:solidFill>
                  <a:schemeClr val="accent6"/>
                </a:solidFill>
                <a:latin typeface="Arial Narrow" panose="020B0606020202030204" pitchFamily="34" charset="0"/>
              </a:rPr>
              <a:t>Practice concept of evidence- based practice can be demonstrated in daily school nursing practice.</a:t>
            </a:r>
            <a:endParaRPr lang="en-US" sz="3200" dirty="0">
              <a:solidFill>
                <a:schemeClr val="accent6"/>
              </a:solidFill>
              <a:latin typeface="Arial Narrow" panose="020B0606020202030204" pitchFamily="34" charset="0"/>
            </a:endParaRPr>
          </a:p>
          <a:p>
            <a:endParaRPr lang="en-US" sz="2800" dirty="0" smtClean="0">
              <a:latin typeface="Arial Narrow" panose="020B0606020202030204" pitchFamily="34" charset="0"/>
            </a:endParaRPr>
          </a:p>
          <a:p>
            <a:endParaRPr lang="en-US" sz="3600" dirty="0">
              <a:latin typeface="Arial Narrow" panose="020B0606020202030204" pitchFamily="34" charset="0"/>
            </a:endParaRPr>
          </a:p>
          <a:p>
            <a:endParaRPr lang="en-US" sz="3600" dirty="0" smtClean="0">
              <a:latin typeface="Arial Narrow" panose="020B0606020202030204" pitchFamily="34" charset="0"/>
            </a:endParaRPr>
          </a:p>
          <a:p>
            <a:endParaRPr lang="en-US" sz="3600" dirty="0">
              <a:latin typeface="Arial Narrow" panose="020B0606020202030204" pitchFamily="34" charset="0"/>
            </a:endParaRPr>
          </a:p>
          <a:p>
            <a:endParaRPr lang="en-US" sz="3600" dirty="0">
              <a:latin typeface="Arial Narrow" panose="020B0606020202030204" pitchFamily="34" charset="0"/>
            </a:endParaRPr>
          </a:p>
          <a:p>
            <a:endParaRPr lang="en-US" sz="3600" dirty="0" smtClean="0">
              <a:latin typeface="Arial Narrow" panose="020B0606020202030204" pitchFamily="34" charset="0"/>
            </a:endParaRPr>
          </a:p>
          <a:p>
            <a:pPr algn="ctr"/>
            <a:r>
              <a:rPr lang="en-US" sz="3600" dirty="0" smtClean="0"/>
              <a:t> </a:t>
            </a:r>
            <a:endParaRPr lang="en-US" sz="3600" dirty="0"/>
          </a:p>
          <a:p>
            <a:endParaRPr lang="en-US" sz="3600" dirty="0" smtClean="0">
              <a:latin typeface="Arial Narrow" panose="020B0606020202030204" pitchFamily="34" charset="0"/>
            </a:endParaRPr>
          </a:p>
          <a:p>
            <a:endParaRPr lang="en-US" sz="3600" dirty="0">
              <a:latin typeface="Arial Narrow" panose="020B0606020202030204" pitchFamily="34" charset="0"/>
            </a:endParaRPr>
          </a:p>
          <a:p>
            <a:endParaRPr lang="en-US" sz="3600" dirty="0">
              <a:latin typeface="Arial Narrow" panose="020B0606020202030204" pitchFamily="34" charset="0"/>
            </a:endParaRPr>
          </a:p>
        </p:txBody>
      </p:sp>
      <p:pic>
        <p:nvPicPr>
          <p:cNvPr id="4" name="Picture 3" descr="ILL-AOSN_Logo_rev(final-11042009)[1]">
            <a:extLst>
              <a:ext uri="{FF2B5EF4-FFF2-40B4-BE49-F238E27FC236}">
                <a16:creationId xmlns="" xmlns:a16="http://schemas.microsoft.com/office/drawing/2014/main" id="{1B39D5A9-CBBD-4A18-91F5-4BD70CDA81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475" y="228600"/>
            <a:ext cx="1000125" cy="990600"/>
          </a:xfrm>
          <a:prstGeom prst="rect">
            <a:avLst/>
          </a:prstGeom>
          <a:noFill/>
          <a:ln>
            <a:noFill/>
          </a:ln>
        </p:spPr>
      </p:pic>
    </p:spTree>
    <p:extLst>
      <p:ext uri="{BB962C8B-B14F-4D97-AF65-F5344CB8AC3E}">
        <p14:creationId xmlns:p14="http://schemas.microsoft.com/office/powerpoint/2010/main" val="200789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DDC6FE5-7045-4835-A4DF-5ED07785DD71}"/>
              </a:ext>
            </a:extLst>
          </p:cNvPr>
          <p:cNvSpPr txBox="1"/>
          <p:nvPr/>
        </p:nvSpPr>
        <p:spPr>
          <a:xfrm>
            <a:off x="8229600" y="1905000"/>
            <a:ext cx="184731" cy="369332"/>
          </a:xfrm>
          <a:prstGeom prst="rect">
            <a:avLst/>
          </a:prstGeom>
          <a:noFill/>
        </p:spPr>
        <p:txBody>
          <a:bodyPr wrap="none" rtlCol="0">
            <a:spAutoFit/>
          </a:bodyPr>
          <a:lstStyle/>
          <a:p>
            <a:endParaRPr lang="en-US"/>
          </a:p>
        </p:txBody>
      </p:sp>
      <p:pic>
        <p:nvPicPr>
          <p:cNvPr id="4" name="Picture 3" descr="ILL-AOSN_Logo_rev(final-11042009)[1]">
            <a:extLst>
              <a:ext uri="{FF2B5EF4-FFF2-40B4-BE49-F238E27FC236}">
                <a16:creationId xmlns="" xmlns:a16="http://schemas.microsoft.com/office/drawing/2014/main" id="{F3C5F0C0-1A3E-45E6-86BA-811766BD50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795" y="457200"/>
            <a:ext cx="1000125" cy="990600"/>
          </a:xfrm>
          <a:prstGeom prst="rect">
            <a:avLst/>
          </a:prstGeom>
          <a:noFill/>
          <a:ln>
            <a:noFill/>
          </a:ln>
        </p:spPr>
      </p:pic>
      <p:sp>
        <p:nvSpPr>
          <p:cNvPr id="5" name="TextBox 4">
            <a:extLst>
              <a:ext uri="{FF2B5EF4-FFF2-40B4-BE49-F238E27FC236}">
                <a16:creationId xmlns="" xmlns:a16="http://schemas.microsoft.com/office/drawing/2014/main" id="{5BA30224-CF0A-4C09-8655-B6B44CCF7FF7}"/>
              </a:ext>
            </a:extLst>
          </p:cNvPr>
          <p:cNvSpPr txBox="1"/>
          <p:nvPr/>
        </p:nvSpPr>
        <p:spPr>
          <a:xfrm>
            <a:off x="76200" y="1752600"/>
            <a:ext cx="8686800" cy="5632311"/>
          </a:xfrm>
          <a:prstGeom prst="rect">
            <a:avLst/>
          </a:prstGeom>
          <a:noFill/>
        </p:spPr>
        <p:txBody>
          <a:bodyPr wrap="square" rtlCol="0">
            <a:spAutoFit/>
          </a:bodyPr>
          <a:lstStyle/>
          <a:p>
            <a:r>
              <a:rPr lang="en-US" sz="3600" b="1" dirty="0" smtClean="0">
                <a:solidFill>
                  <a:srgbClr val="7030A0"/>
                </a:solidFill>
                <a:latin typeface="Arial Narrow" panose="020B0606020202030204" pitchFamily="34" charset="0"/>
              </a:rPr>
              <a:t>Learning Outcome</a:t>
            </a:r>
            <a:r>
              <a:rPr lang="en-US" sz="3600" b="1" dirty="0" smtClean="0">
                <a:solidFill>
                  <a:srgbClr val="7030A0"/>
                </a:solidFill>
                <a:latin typeface="Arial Narrow" panose="020B0606020202030204" pitchFamily="34" charset="0"/>
              </a:rPr>
              <a:t>:</a:t>
            </a:r>
            <a:endParaRPr lang="en-US" sz="3600" dirty="0">
              <a:latin typeface="Arial Narrow" panose="020B0606020202030204" pitchFamily="34" charset="0"/>
            </a:endParaRPr>
          </a:p>
          <a:p>
            <a:r>
              <a:rPr lang="en-US" sz="3600" dirty="0">
                <a:latin typeface="Arial Narrow" panose="020B0606020202030204" pitchFamily="34" charset="0"/>
              </a:rPr>
              <a:t>Participants will specifically describe how he or she plans to use leadership and EBP to integrate </a:t>
            </a:r>
            <a:r>
              <a:rPr lang="en-US" sz="3600" dirty="0" smtClean="0">
                <a:latin typeface="Arial Narrow" panose="020B0606020202030204" pitchFamily="34" charset="0"/>
              </a:rPr>
              <a:t>into practice at </a:t>
            </a:r>
            <a:r>
              <a:rPr lang="en-US" sz="3600" dirty="0">
                <a:latin typeface="Arial Narrow" panose="020B0606020202030204" pitchFamily="34" charset="0"/>
              </a:rPr>
              <a:t>least one </a:t>
            </a:r>
            <a:r>
              <a:rPr lang="en-US" sz="3600" dirty="0" smtClean="0">
                <a:latin typeface="Arial Narrow" panose="020B0606020202030204" pitchFamily="34" charset="0"/>
              </a:rPr>
              <a:t>strategy </a:t>
            </a:r>
            <a:r>
              <a:rPr lang="en-US" sz="3600" dirty="0">
                <a:latin typeface="Arial Narrow" panose="020B0606020202030204" pitchFamily="34" charset="0"/>
              </a:rPr>
              <a:t>or concept presented in this learning activity into practice pertaining </a:t>
            </a:r>
            <a:r>
              <a:rPr lang="en-US" sz="3600" dirty="0" smtClean="0">
                <a:latin typeface="Arial Narrow" panose="020B0606020202030204" pitchFamily="34" charset="0"/>
              </a:rPr>
              <a:t>to </a:t>
            </a:r>
            <a:r>
              <a:rPr lang="en-US" sz="3600" dirty="0" smtClean="0">
                <a:latin typeface="Arial Narrow" panose="020B0606020202030204" pitchFamily="34" charset="0"/>
              </a:rPr>
              <a:t>partnering with school and community, </a:t>
            </a:r>
            <a:r>
              <a:rPr lang="en-US" sz="3600" dirty="0" smtClean="0">
                <a:latin typeface="Arial Narrow" panose="020B0606020202030204" pitchFamily="34" charset="0"/>
              </a:rPr>
              <a:t>tuberculosis </a:t>
            </a:r>
            <a:r>
              <a:rPr lang="en-US" sz="3600" dirty="0" smtClean="0">
                <a:latin typeface="Arial Narrow" panose="020B0606020202030204" pitchFamily="34" charset="0"/>
              </a:rPr>
              <a:t>case </a:t>
            </a:r>
            <a:r>
              <a:rPr lang="en-US" sz="3600" dirty="0" smtClean="0">
                <a:latin typeface="Arial Narrow" panose="020B0606020202030204" pitchFamily="34" charset="0"/>
              </a:rPr>
              <a:t>management, </a:t>
            </a:r>
            <a:r>
              <a:rPr lang="en-US" sz="3600" dirty="0" smtClean="0">
                <a:latin typeface="Arial Narrow" panose="020B0606020202030204" pitchFamily="34" charset="0"/>
              </a:rPr>
              <a:t>or </a:t>
            </a:r>
            <a:r>
              <a:rPr lang="en-US" sz="3600" dirty="0" smtClean="0">
                <a:latin typeface="Arial Narrow" panose="020B0606020202030204" pitchFamily="34" charset="0"/>
              </a:rPr>
              <a:t>implementing EBP </a:t>
            </a:r>
            <a:r>
              <a:rPr lang="en-US" sz="3600" dirty="0" smtClean="0">
                <a:latin typeface="Arial Narrow" panose="020B0606020202030204" pitchFamily="34" charset="0"/>
              </a:rPr>
              <a:t>presented in this learning </a:t>
            </a:r>
            <a:r>
              <a:rPr lang="en-US" sz="3600" dirty="0" smtClean="0">
                <a:latin typeface="Arial Narrow" panose="020B0606020202030204" pitchFamily="34" charset="0"/>
              </a:rPr>
              <a:t>activity.</a:t>
            </a:r>
          </a:p>
          <a:p>
            <a:endParaRPr lang="en-US" sz="3600" dirty="0">
              <a:latin typeface="Arial Narrow" panose="020B0606020202030204" pitchFamily="34" charset="0"/>
            </a:endParaRPr>
          </a:p>
          <a:p>
            <a:endParaRPr lang="en-US" sz="3600" dirty="0">
              <a:latin typeface="Arial Narrow" panose="020B0606020202030204" pitchFamily="34" charset="0"/>
            </a:endParaRPr>
          </a:p>
        </p:txBody>
      </p:sp>
    </p:spTree>
    <p:extLst>
      <p:ext uri="{BB962C8B-B14F-4D97-AF65-F5344CB8AC3E}">
        <p14:creationId xmlns:p14="http://schemas.microsoft.com/office/powerpoint/2010/main" val="32748520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DE0C9A-E7EA-4130-A638-8C6570FF0C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0</TotalTime>
  <Words>640</Words>
  <Application>Microsoft Office PowerPoint</Application>
  <PresentationFormat>On-screen Show (4:3)</PresentationFormat>
  <Paragraphs>85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Tw Cen MT</vt:lpstr>
      <vt:lpstr>Droplet</vt:lpstr>
      <vt:lpstr>ILLINOIS ASSOCIATION OF SCHOOL NURSES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Poster Presentation 1</vt:lpstr>
      <vt:lpstr>PowerPoint Presentation</vt:lpstr>
      <vt:lpstr>Poster Presentation 2</vt:lpstr>
      <vt:lpstr>PowerPoint Presentation</vt:lpstr>
      <vt:lpstr>Poster Presentation 3</vt:lpstr>
      <vt:lpstr>PowerPoint Presentation</vt:lpstr>
      <vt:lpstr>A few questions to help with review and consideration of the presentations: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2017-01-16T22:39:57Z</dcterms:created>
  <dcterms:modified xsi:type="dcterms:W3CDTF">2018-06-18T22:25:23Z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TC101671299990</vt:lpwstr>
  </property>
</Properties>
</file>