
<file path=[Content_Types].xml><?xml version="1.0" encoding="utf-8"?>
<Types xmlns="http://schemas.openxmlformats.org/package/2006/content-types">
  <Default Extension="png" ContentType="image/png"/>
  <Default Extension="m4a" ContentType="audio/unknown"/>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34" r:id="rId26"/>
    <p:sldId id="281" r:id="rId27"/>
    <p:sldId id="282" r:id="rId28"/>
    <p:sldId id="283" r:id="rId29"/>
    <p:sldId id="335" r:id="rId30"/>
    <p:sldId id="285" r:id="rId31"/>
    <p:sldId id="332" r:id="rId32"/>
    <p:sldId id="287" r:id="rId33"/>
    <p:sldId id="288" r:id="rId34"/>
    <p:sldId id="289" r:id="rId35"/>
    <p:sldId id="290" r:id="rId36"/>
    <p:sldId id="333" r:id="rId37"/>
    <p:sldId id="291" r:id="rId38"/>
    <p:sldId id="292" r:id="rId39"/>
    <p:sldId id="293" r:id="rId40"/>
    <p:sldId id="294" r:id="rId41"/>
    <p:sldId id="336"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37" r:id="rId72"/>
    <p:sldId id="325" r:id="rId73"/>
    <p:sldId id="326" r:id="rId74"/>
    <p:sldId id="327" r:id="rId75"/>
    <p:sldId id="328" r:id="rId76"/>
    <p:sldId id="329" r:id="rId77"/>
    <p:sldId id="330" r:id="rId78"/>
    <p:sldId id="331" r:id="rId7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57" d="100"/>
          <a:sy n="157" d="100"/>
        </p:scale>
        <p:origin x="-294" y="20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500793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200">
                <a:solidFill>
                  <a:schemeClr val="dk1"/>
                </a:solidFill>
              </a:rPr>
              <a:t>The Illinois Association of School Nurses presents the following online training program:</a:t>
            </a:r>
          </a:p>
          <a:p>
            <a:pPr lvl="0">
              <a:spcBef>
                <a:spcPts val="0"/>
              </a:spcBef>
              <a:buClr>
                <a:schemeClr val="dk1"/>
              </a:buClr>
              <a:buSzPct val="91666"/>
              <a:buFont typeface="Arial"/>
              <a:buNone/>
            </a:pPr>
            <a:r>
              <a:rPr lang="en" sz="1200">
                <a:solidFill>
                  <a:schemeClr val="dk1"/>
                </a:solidFill>
              </a:rPr>
              <a:t>The School Nurse’s Role in Concussion Management.</a:t>
            </a:r>
          </a:p>
          <a:p>
            <a:pPr lvl="0">
              <a:spcBef>
                <a:spcPts val="0"/>
              </a:spcBef>
              <a:buClr>
                <a:schemeClr val="dk1"/>
              </a:buClr>
              <a:buSzPct val="91666"/>
              <a:buFont typeface="Arial"/>
              <a:buNone/>
            </a:pPr>
            <a:endParaRPr sz="1200">
              <a:solidFill>
                <a:schemeClr val="dk1"/>
              </a:solidFill>
            </a:endParaRPr>
          </a:p>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 sz="1200">
                <a:solidFill>
                  <a:schemeClr val="dk1"/>
                </a:solidFill>
              </a:rPr>
              <a:t>This program is an overview of concussion education and care, designed to meet the mandated training requirement for Illinois nurses working in schools, as described in P.A. 099-0245, The Youth Sports Concussion Safety Act.</a:t>
            </a:r>
          </a:p>
          <a:p>
            <a:pPr lvl="0">
              <a:spcBef>
                <a:spcPts val="0"/>
              </a:spcBef>
              <a:buClr>
                <a:schemeClr val="dk1"/>
              </a:buClr>
              <a:buSzPct val="91666"/>
              <a:buFont typeface="Arial"/>
              <a:buNone/>
            </a:pPr>
            <a:endParaRPr sz="1200">
              <a:solidFill>
                <a:schemeClr val="dk1"/>
              </a:solidFill>
            </a:endParaRPr>
          </a:p>
          <a:p>
            <a:pPr lvl="0" rtl="0">
              <a:spcBef>
                <a:spcPts val="0"/>
              </a:spcBef>
              <a:buClr>
                <a:schemeClr val="dk1"/>
              </a:buClr>
              <a:buSzPct val="91666"/>
              <a:buFont typeface="Arial"/>
              <a:buNone/>
            </a:pPr>
            <a:r>
              <a:rPr lang="en" sz="1200">
                <a:solidFill>
                  <a:schemeClr val="dk1"/>
                </a:solidFill>
              </a:rPr>
              <a:t>Upon completion of this program, the nurse will be equipped with leadership skills and knowledge to develop and implement a comprehensive concussion protocol for a school and/or district.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i="1">
                <a:solidFill>
                  <a:schemeClr val="dk1"/>
                </a:solidFill>
              </a:rPr>
              <a:t>(don’t need to read target audience or gap portions of slide)</a:t>
            </a:r>
          </a:p>
          <a:p>
            <a:pPr lvl="0">
              <a:spcBef>
                <a:spcPts val="0"/>
              </a:spcBef>
              <a:buClr>
                <a:schemeClr val="dk1"/>
              </a:buClr>
              <a:buSzPct val="91666"/>
              <a:buFont typeface="Arial"/>
              <a:buNone/>
            </a:pPr>
            <a:endParaRPr sz="1200" i="1">
              <a:solidFill>
                <a:schemeClr val="dk1"/>
              </a:solidFill>
            </a:endParaRPr>
          </a:p>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200">
                <a:solidFill>
                  <a:schemeClr val="dk1"/>
                </a:solidFill>
              </a:rPr>
              <a:t>We have 4 laws pertinent to concussion care of our students in Illinois.</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Public Act 097-0204, Protecting our Student Athletes Act,  was passed in 2011.  This law focuses on student athletes and requires school boards to create a policy addressing education of parents and students about concussions as it pertains to the student athlete.  It contains very general statements mandating schools and districts adopt a policy that is in compliance with IHSA policies and protocols (return to play) and providing educational materials for coaches, athletes, and parents.</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Public Act 098-1011, an amendment to The Interscholastic Athletic Organization Act, was passed in 2014 which requires IHSA to provide mandated online concussion training for all coaches and athletic directors.</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Public Act 099-0245, The Youth Sports Concussion Safety Act was passed in August of 2015.  This is the law that spurred on this particular concussion training program for school nurses.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This law includes amendments to the park district and Illinois school codes. Key pieces of this amendment state schools must have a concussion oversight team, return to learn, and return to play protocols.  This is the first law in Illinois to address the non-athlete student who sustains a concussion and the return to learn component of  concussion recovery care for a student.  </a:t>
            </a:r>
          </a:p>
          <a:p>
            <a:pPr lvl="0">
              <a:spcBef>
                <a:spcPts val="0"/>
              </a:spcBef>
              <a:buClr>
                <a:schemeClr val="dk1"/>
              </a:buClr>
              <a:buSzPct val="91666"/>
              <a:buFont typeface="Arial"/>
              <a:buNone/>
            </a:pPr>
            <a:r>
              <a:rPr lang="en" sz="1200">
                <a:solidFill>
                  <a:schemeClr val="dk1"/>
                </a:solidFill>
              </a:rPr>
              <a:t>The concussion oversight team “must include to the extent possible” a physician, athletic trainer, and nurse.  At bare minimum - there must be 1 person who is responsible for ensuring implementation and compliance with RTP and RTL protocols. </a:t>
            </a:r>
          </a:p>
          <a:p>
            <a:pPr lvl="0">
              <a:spcBef>
                <a:spcPts val="0"/>
              </a:spcBef>
              <a:buClr>
                <a:schemeClr val="dk1"/>
              </a:buClr>
              <a:buSzPct val="91666"/>
              <a:buFont typeface="Arial"/>
              <a:buNone/>
            </a:pPr>
            <a:endParaRPr sz="1200">
              <a:solidFill>
                <a:schemeClr val="dk1"/>
              </a:solidFill>
              <a:highlight>
                <a:srgbClr val="FFFFFF"/>
              </a:highlight>
            </a:endParaRPr>
          </a:p>
          <a:p>
            <a:pPr lvl="0">
              <a:spcBef>
                <a:spcPts val="0"/>
              </a:spcBef>
              <a:buClr>
                <a:schemeClr val="dk1"/>
              </a:buClr>
              <a:buSzPct val="91666"/>
              <a:buFont typeface="Arial"/>
              <a:buNone/>
            </a:pPr>
            <a:r>
              <a:rPr lang="en" sz="1200">
                <a:solidFill>
                  <a:schemeClr val="dk1"/>
                </a:solidFill>
                <a:highlight>
                  <a:srgbClr val="FFFFFF"/>
                </a:highlight>
              </a:rPr>
              <a:t>The student athlete and parent must sign an IHSA form about concussion education and RTP protocol. The student athlete must be removed from play if a concussion is suspected and cannot return to play until this student has been evaluated and cleared by a physician or AT working under direct supervision of a physician, and the student has completed both RTP and RTL. </a:t>
            </a:r>
          </a:p>
          <a:p>
            <a:pPr lvl="0">
              <a:spcBef>
                <a:spcPts val="0"/>
              </a:spcBef>
              <a:buClr>
                <a:schemeClr val="dk1"/>
              </a:buClr>
              <a:buSzPct val="91666"/>
              <a:buFont typeface="Arial"/>
              <a:buNone/>
            </a:pPr>
            <a:endParaRPr sz="1200">
              <a:solidFill>
                <a:schemeClr val="dk1"/>
              </a:solidFill>
              <a:highlight>
                <a:srgbClr val="FFFFFF"/>
              </a:highlight>
            </a:endParaRPr>
          </a:p>
          <a:p>
            <a:pPr lvl="0">
              <a:spcBef>
                <a:spcPts val="0"/>
              </a:spcBef>
              <a:buClr>
                <a:schemeClr val="dk1"/>
              </a:buClr>
              <a:buSzPct val="91666"/>
              <a:buFont typeface="Arial"/>
              <a:buNone/>
            </a:pPr>
            <a:r>
              <a:rPr lang="en" sz="1200">
                <a:solidFill>
                  <a:schemeClr val="dk1"/>
                </a:solidFill>
                <a:highlight>
                  <a:srgbClr val="FFFFFF"/>
                </a:highlight>
              </a:rPr>
              <a:t>Coaches and game officials must complete a 2 hour training provided by IHSA every 2 years.  School nurses must complete a training course that has been approved for continuing education credit by  IDFPR.  Athletic trainers must complete a training course from an athletic trainer continuing education sponsor approved by IDFPR. </a:t>
            </a:r>
          </a:p>
          <a:p>
            <a:pPr lvl="0">
              <a:spcBef>
                <a:spcPts val="0"/>
              </a:spcBef>
              <a:buClr>
                <a:schemeClr val="dk1"/>
              </a:buClr>
              <a:buSzPct val="91666"/>
              <a:buFont typeface="Arial"/>
              <a:buNone/>
            </a:pPr>
            <a:endParaRPr sz="1200">
              <a:solidFill>
                <a:schemeClr val="dk1"/>
              </a:solidFill>
              <a:highlight>
                <a:srgbClr val="FFFFFF"/>
              </a:highlight>
            </a:endParaRPr>
          </a:p>
          <a:p>
            <a:pPr lvl="0">
              <a:spcBef>
                <a:spcPts val="0"/>
              </a:spcBef>
              <a:buClr>
                <a:schemeClr val="dk1"/>
              </a:buClr>
              <a:buSzPct val="91666"/>
              <a:buFont typeface="Arial"/>
              <a:buNone/>
            </a:pPr>
            <a:r>
              <a:rPr lang="en" sz="1200">
                <a:solidFill>
                  <a:schemeClr val="dk1"/>
                </a:solidFill>
                <a:highlight>
                  <a:srgbClr val="FFFFFF"/>
                </a:highlight>
              </a:rPr>
              <a:t>The last section of this amendment requires schools to have a school-specific emergency action plan for athletic activities - see details in the law about this and templates which can be found on the IHSA website.</a:t>
            </a:r>
          </a:p>
          <a:p>
            <a:pPr lvl="0">
              <a:spcBef>
                <a:spcPts val="0"/>
              </a:spcBef>
              <a:buClr>
                <a:schemeClr val="dk1"/>
              </a:buClr>
              <a:buSzPct val="91666"/>
              <a:buFont typeface="Arial"/>
              <a:buNone/>
            </a:pPr>
            <a:endParaRPr sz="1200">
              <a:solidFill>
                <a:schemeClr val="dk1"/>
              </a:solidFill>
              <a:highlight>
                <a:srgbClr val="FFFFFF"/>
              </a:highlight>
            </a:endParaRPr>
          </a:p>
          <a:p>
            <a:pPr lvl="0">
              <a:spcBef>
                <a:spcPts val="0"/>
              </a:spcBef>
              <a:buClr>
                <a:schemeClr val="dk1"/>
              </a:buClr>
              <a:buSzPct val="91666"/>
              <a:buFont typeface="Arial"/>
              <a:buNone/>
            </a:pPr>
            <a:r>
              <a:rPr lang="en" sz="1200">
                <a:solidFill>
                  <a:schemeClr val="dk1"/>
                </a:solidFill>
                <a:highlight>
                  <a:srgbClr val="FFFFFF"/>
                </a:highlight>
              </a:rPr>
              <a:t>The most recent law passed in August 2016, Public Act 099-0831, is another amendment to The Interscholastic Athletic Organization Act.  It states beginning the 2016-2017 school year, IHSA, the Illinois High School Association, now requires all schools that have a certified athletic trainer to report monthly student-athletes who have sustained a concussion during school-sponsored activities.  No student names are reported. And then beginning with the school year (2017-18), schools must submit an annual report of this information to the Illinois General Assembly.  </a:t>
            </a:r>
          </a:p>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200">
                <a:solidFill>
                  <a:schemeClr val="dk1"/>
                </a:solidFill>
              </a:rPr>
              <a:t>There has been much research and study into the actual pathophysiological process behind a concussion - what happens to our brain when we sustain a concussion?  It’s more than just the coup/contracoup motion which was traditionally used to describe the pathology of a concussion.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In their article in Neurosurgery Journal, October 2014, Giza and Hovda described the metabolic crisis a brain experiences from a concussion injury.  Initially there is an ionic flux and release of glutamate on the cellular level.  Potassium moves out, sodium and calcium move in. The ionic flux and depolarization cause an energy crisis in brain cells as they try to restore homeostasis by breaking down glucose, and using up cellular energy reserves.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Simply put, the regulation of cellular processes are greatly affected and may lead to prolonged symptoms and increased vulnerability to subsequent concussions. Glucose metabolic rates are also affected.  There is also evidence of damage to actual cellular structure, altered neurotransmission, and inflammation at the cellular level.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Clearly, there is still much research to be done to help solve the mystery of the pathophysiology behind a concussion, but these findings suggest a strong link between the cellular changes and restoration to a normal state, and the symptoms a person experiences during a concussion.  Basically, as the cellular changes return to normal, the symptoms will lessen and resolve.</a:t>
            </a:r>
          </a:p>
          <a:p>
            <a:pPr lvl="0">
              <a:spcBef>
                <a:spcPts val="0"/>
              </a:spcBef>
              <a:buClr>
                <a:schemeClr val="dk1"/>
              </a:buClr>
              <a:buSzPct val="91666"/>
              <a:buFont typeface="Arial"/>
              <a:buNone/>
            </a:pPr>
            <a:endParaRPr sz="1200">
              <a:solidFill>
                <a:schemeClr val="dk1"/>
              </a:solidFill>
            </a:endParaRPr>
          </a:p>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200">
                <a:solidFill>
                  <a:schemeClr val="dk1"/>
                </a:solidFill>
              </a:rPr>
              <a:t>It is difficult to ascertain exact statistics on the incidence and prevalence of concussions due to the lack of current descriptive research in this area, as well as the underreporting of concussions and the increase in sporting activities for children outside of school (i.e private sports organizations, clubs, etc.).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One recent report published in July 2016 in the Journal of Pediatrics collected information from 3 national databases and estimated between 1.1 and 1.9 million children equal to or under 18 years old sustain what they described as a “sports-and recreation - related concussion annually.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According to a 2014 Institute of Medicine report by the Committee on Sports-Related Concussion in Youth, football remains the highest in reported incidence of both male and female sports combined.  The highest incidence in men’s sports reported by this committee was football, ice hockey, lacrosse, wrestling, and soccer.  The highest incidence in women’s sports was soccer, lacrosse, basketball, and at the collegiate level - ice hockey.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There are other causes of concussions, non-sport related mechanisms of injury such as skate boarding/long boarding, skiing, motor vehicle accidents, altercations, and falls, to name a few.  School nurses can share many stories of other miscellaneous causes of a concussion in a child or adolescent. </a:t>
            </a:r>
          </a:p>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200">
                <a:solidFill>
                  <a:schemeClr val="dk1"/>
                </a:solidFill>
              </a:rPr>
              <a:t>Concussion symptoms can vary from individual to individual in presentation and severity.  An individual may have only a few symptoms, or he or she could have many symptoms.  A note to remember, the severity of the concussion is determined or measured by the duration of the symptoms, not by the severity of the symptoms or number of symptoms present. Duration will be discussed in the following slides.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Onset of symptoms can be immediate or gradual - sometimes evolving over 24-48 hours post injury.  Typical somatic symptoms include headache or a feeling of pressure in the head, dizziness, nausea, neck pain, visual changes, sensitivity to sounds and noise, fatigue, interrupted sleep, inability to sleep, balance problems, and a general complaint of “not feeling right.”</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Visual symptoms have gained more attention in the past few years.  These symptoms include difficulty tracking, convergence and focusing issues, sensitivity to light - such as sunshine, bright lights, computer screens, blurred or double vision, and the individual might describe the appearance of words moving on a page or piece of paper.</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Cognitive symptoms include memory issues, slower processing - the student may say he or she is reading a lot more slowly or re-reading the same sentence a few times until “it sinks in”, or taking longer to do previously known math or science formulas.  The student seems very disorganized and easily distracted, unable to focus.  He or she will describe “being in a fog” and seem dazed or slowed down.</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Emotional/behavioral symptoms are common.  The individual might experience mood swings, emotional lability, nervousness/anxiety, and/or sadness.  Irritability is common.</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Symptoms observed and reported by parents and/or school staff include describing the student as appearing dazed or confused, answering questions or performing more slowly, repeating questions or statements, being unable to recall events prior to or after the injury, noting changes in behaviors or personality, and appearing very forgetful - such as not remembering school/class schedules or routines.</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Other  noticeable complaints or challenges include increased school absences, unable to tolerate band, choir, or fine arts and sporting events and practices, and loud or high activity areas such as PE class, the cafeteria and hallways.  The student might have difficulty looking up at the classroom board or screen then down at their desk to take notes, and he or she might not be able to tolerate much screen time.  Math and science computations are typically more difficult during recovery as well. </a:t>
            </a:r>
          </a:p>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 sz="1200" dirty="0">
                <a:solidFill>
                  <a:schemeClr val="dk1"/>
                </a:solidFill>
              </a:rPr>
              <a:t>This program was developed with financial assistance from the School Health Section of the Illinois Department of Public Health.  Disclosed are the absence of personal financial relationships with commercial interests relevant to the development of this educational activity. </a:t>
            </a:r>
          </a:p>
          <a:p>
            <a:pPr lvl="0">
              <a:spcBef>
                <a:spcPts val="0"/>
              </a:spcBef>
              <a:buClr>
                <a:schemeClr val="dk1"/>
              </a:buClr>
              <a:buSzPct val="91666"/>
              <a:buFont typeface="Arial"/>
              <a:buNone/>
            </a:pPr>
            <a:r>
              <a:rPr lang="en" sz="1200" dirty="0">
                <a:solidFill>
                  <a:schemeClr val="dk1"/>
                </a:solidFill>
              </a:rPr>
              <a:t/>
            </a:r>
            <a:br>
              <a:rPr lang="en" sz="1200" dirty="0">
                <a:solidFill>
                  <a:schemeClr val="dk1"/>
                </a:solidFill>
              </a:rPr>
            </a:br>
            <a:r>
              <a:rPr lang="en" sz="1200" dirty="0">
                <a:solidFill>
                  <a:schemeClr val="dk1"/>
                </a:solidFill>
              </a:rPr>
              <a:t>The Illinois Association of School Nurses’ Ad hoc concussion program development committee consisted of Donna Kunz, Cameron Traut, and Linda Vollinger.  Consulting members were Victoria Jackson, Coordinator of the Illinois Department of Public Health’s School Health Program at the time of this program’s development, Jessica Gerdes, School Nurse Consultant at the Illinois State Board of Education, and Mary Girardi, the Illinois Association of School Nurse’s committee chair of Continuing Education and Certification.</a:t>
            </a:r>
          </a:p>
          <a:p>
            <a:pPr lvl="0">
              <a:spcBef>
                <a:spcPts val="0"/>
              </a:spcBef>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200">
                <a:solidFill>
                  <a:schemeClr val="dk1"/>
                </a:solidFill>
              </a:rPr>
              <a:t>There are a number of tools in the concussion assessment toolbox that will assist the healthcare provider to diagnose a concussion, as well as monitor the recovery progress.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It begins with pre-emptive work, alongside education and awareness of concussion injuries, the student should have an annual physical exam, even if he or she is not an athlete. The annual physical exam establishes a baseline of general health and well-being.  Ideally, this exam will help to identify and treat any comorbid concerns such as chronic illness, mental health issues, emotional/behavioral and cognitive concerns.</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Computerized Neurocognitive Testing is another tool in the assessment toolbox. These tests are not diagnostic for a concussion, but assist in assessing the cognitive impact of a concussion.  A baseline assessment is obtained, so these tests can be helpful in tracking symptoms during recovery.   Examples of neurocognitive tests are ImPACT, King-Devick, CNS Vital Signs, and Axon Sports, and ANAM. (Resch &amp; Kutcher, 2015)</a:t>
            </a:r>
          </a:p>
          <a:p>
            <a:pPr lvl="0">
              <a:spcBef>
                <a:spcPts val="0"/>
              </a:spcBef>
              <a:buClr>
                <a:schemeClr val="dk1"/>
              </a:buClr>
              <a:buSzPct val="91666"/>
              <a:buFont typeface="Arial"/>
              <a:buNone/>
            </a:pPr>
            <a:r>
              <a:rPr lang="en" sz="1200">
                <a:solidFill>
                  <a:schemeClr val="dk1"/>
                </a:solidFill>
              </a:rPr>
              <a:t>Reliability can be challenging with neurocognitive testing due to the continual cognitive development of an adolescent, as well as the variability of each type of test. Therefore it is recommended to perform baseline testing more often in adolescents, and not to rely solely on one of these tests to determine progress in recovery. (IOM &amp; NR, 2014)</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Sideline assessments are critical in assessment of an injury at the time it occurs.  These tests will help the athletic trainer, coach, or health care professional determine if the student athlete needs to be removed from the activity. (Resch &amp; Kutcher, 2015)</a:t>
            </a:r>
          </a:p>
          <a:p>
            <a:pPr lvl="0">
              <a:spcBef>
                <a:spcPts val="0"/>
              </a:spcBef>
              <a:buClr>
                <a:schemeClr val="dk1"/>
              </a:buClr>
              <a:buSzPct val="91666"/>
              <a:buFont typeface="Arial"/>
              <a:buNone/>
            </a:pPr>
            <a:r>
              <a:rPr lang="en" sz="1200">
                <a:solidFill>
                  <a:schemeClr val="dk1"/>
                </a:solidFill>
              </a:rPr>
              <a:t>A few examples of sideline tests are….</a:t>
            </a:r>
          </a:p>
          <a:p>
            <a:pPr lvl="0">
              <a:spcBef>
                <a:spcPts val="0"/>
              </a:spcBef>
              <a:buClr>
                <a:schemeClr val="dk1"/>
              </a:buClr>
              <a:buSzPct val="91666"/>
              <a:buFont typeface="Arial"/>
              <a:buNone/>
            </a:pPr>
            <a:r>
              <a:rPr lang="en" sz="1200">
                <a:solidFill>
                  <a:schemeClr val="dk1"/>
                </a:solidFill>
              </a:rPr>
              <a:t>The SCAT (Sideline Concussion Assessment Tool), BESS (Balance Error Scoring System) - which is a standardized assessment of balance, and SAC (Standardized Assessment of Concussion)</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Traditional imaging such as x-rays, MRI’s (magnetic resonance imaging) and CT scans (computerized tomography) are not diagnostic tools because of the functional nature of a concussion injury, but they will assist with ruling out structural traumatic injuries such as skull fractures or bleeding.</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Newer imaging tests are emerging as options that may prove to be helpful in assessing concussions, such as PET scans (positron emission tomography), magnetic resonance spectroscopy, single-photon emission computed tomography, functional magnetic resonance imaging, and diffusion tensor imaging.  Serum biomarkers are other potential future diagnostic tools that are currently being explored.</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Graded symptom scales are good for a sideline assessment and during recovery to give the student a tool for self-reporting symptoms and identifying fluctuations in intensity of symptoms during recovery. A Likert scale of 0-6 is a good example, allowing the student to rate the level of symptoms he or she is experiencing during recovery.  (Piebes, et al 2009)</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Diagnostic and assessment tools are areas of concussion care and management that continue to emerge and develop as more research is completed. </a:t>
            </a:r>
          </a:p>
          <a:p>
            <a:pPr lvl="0">
              <a:spcBef>
                <a:spcPts val="0"/>
              </a:spcBef>
              <a:buClr>
                <a:schemeClr val="dk1"/>
              </a:buClr>
              <a:buSzPct val="78571"/>
              <a:buFont typeface="Arial"/>
              <a:buNone/>
            </a:pPr>
            <a:endParaRPr sz="1400" b="1">
              <a:solidFill>
                <a:schemeClr val="dk1"/>
              </a:solidFill>
            </a:endParaRPr>
          </a:p>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1000"/>
              </a:spcBef>
              <a:spcAft>
                <a:spcPts val="1600"/>
              </a:spcAft>
              <a:buClr>
                <a:schemeClr val="dk1"/>
              </a:buClr>
              <a:buSzPct val="91666"/>
              <a:buFont typeface="Arial"/>
              <a:buNone/>
            </a:pPr>
            <a:r>
              <a:rPr lang="en" sz="1200">
                <a:solidFill>
                  <a:schemeClr val="dk1"/>
                </a:solidFill>
              </a:rPr>
              <a:t>Concussions can have a direct impact on student learning, as noted in changes in attention span, memory, processing, reaction time, focus and impulse control.</a:t>
            </a:r>
          </a:p>
          <a:p>
            <a:pPr lvl="0" rtl="0">
              <a:spcBef>
                <a:spcPts val="1000"/>
              </a:spcBef>
              <a:spcAft>
                <a:spcPts val="1600"/>
              </a:spcAft>
              <a:buClr>
                <a:schemeClr val="dk1"/>
              </a:buClr>
              <a:buSzPct val="91666"/>
              <a:buFont typeface="Arial"/>
              <a:buNone/>
            </a:pPr>
            <a:r>
              <a:rPr lang="en" sz="1200">
                <a:solidFill>
                  <a:schemeClr val="dk1"/>
                </a:solidFill>
              </a:rPr>
              <a:t>The goal of Return to Learn is to find the level of cognitive activity that does not exacerbate symptoms or cause the reemergence of symptoms that have been resolved.  There are general recommendations to follow, but all students will have their own unique Return to Learn plan.  And these plans can differ for each concussion, even for the student who has had a history of multiple concussions.</a:t>
            </a:r>
          </a:p>
          <a:p>
            <a:pPr lvl="0" rtl="0">
              <a:spcBef>
                <a:spcPts val="1000"/>
              </a:spcBef>
              <a:spcAft>
                <a:spcPts val="1600"/>
              </a:spcAft>
              <a:buClr>
                <a:schemeClr val="dk1"/>
              </a:buClr>
              <a:buSzPct val="91666"/>
              <a:buFont typeface="Arial"/>
              <a:buNone/>
            </a:pPr>
            <a:r>
              <a:rPr lang="en" sz="1200">
                <a:solidFill>
                  <a:schemeClr val="dk1"/>
                </a:solidFill>
              </a:rPr>
              <a:t>Return to Learn is subjective in nature - meaning the plan is heavily dependent on the subjective symptoms reported by the student.  </a:t>
            </a:r>
          </a:p>
          <a:p>
            <a:pPr lvl="0" rtl="0">
              <a:spcBef>
                <a:spcPts val="1000"/>
              </a:spcBef>
              <a:spcAft>
                <a:spcPts val="1600"/>
              </a:spcAft>
              <a:buClr>
                <a:schemeClr val="dk1"/>
              </a:buClr>
              <a:buSzPct val="91666"/>
              <a:buFont typeface="Arial"/>
              <a:buNone/>
            </a:pPr>
            <a:r>
              <a:rPr lang="en" sz="1200">
                <a:solidFill>
                  <a:schemeClr val="dk1"/>
                </a:solidFill>
              </a:rPr>
              <a:t>Many families, faculty, and coaches will need specific directions on what is meant by cognitive rest and will question the need for the student to miss school.  Initially, the stamina to maintain full attendance in school can be very taxing on a student, therefore much flexibility will be needed for a short time to create a plan that is tolerable for the student to partially attend school.  </a:t>
            </a:r>
          </a:p>
          <a:p>
            <a:pPr lvl="0" rtl="0">
              <a:spcBef>
                <a:spcPts val="1000"/>
              </a:spcBef>
              <a:spcAft>
                <a:spcPts val="1600"/>
              </a:spcAft>
              <a:buClr>
                <a:schemeClr val="dk1"/>
              </a:buClr>
              <a:buSzPct val="91666"/>
              <a:buFont typeface="Arial"/>
              <a:buNone/>
            </a:pPr>
            <a:r>
              <a:rPr lang="en" sz="1200">
                <a:solidFill>
                  <a:schemeClr val="dk1"/>
                </a:solidFill>
              </a:rPr>
              <a:t>Cognitive rest should be supervised to ensure that the student is complying with Return to Learn.  Documentation of non-compliance is important to report trends in symptom fluctuation and duration of recovery to healthcare providers.  It can also be a teaching tool to show the student the connection between an increase in symptoms and non-compliant behaviors.</a:t>
            </a:r>
          </a:p>
          <a:p>
            <a:pPr lvl="0">
              <a:lnSpc>
                <a:spcPct val="115000"/>
              </a:lnSpc>
              <a:spcBef>
                <a:spcPts val="1000"/>
              </a:spcBef>
              <a:spcAft>
                <a:spcPts val="1600"/>
              </a:spcAft>
              <a:buNone/>
            </a:pPr>
            <a:endParaRPr sz="1200">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200">
                <a:solidFill>
                  <a:schemeClr val="dk1"/>
                </a:solidFill>
              </a:rPr>
              <a:t>Ideally, Return to Learn begins when the student has been symptom free at rest and headache free (without the use of analgesics) for approximately 24 hours before re-introducing cognitive activities back into their routine.   However, it is understood that this is a challenge most academically-minded students, and for a small number of students who report very subjective symptoms for a prolonged time, with underlying conditions such as depression and or anxiety..</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Through frequent assessments, the school nurse has the opportunity to get to know the student well during this recovery time and can share those assessments and observations from other school staff of the student’s activities and behaviors with others on the student’s care team.  In collaboration with the student’s primary care physician and parent, the sub-threshold concept of participation in cognitive activity, as described earlier, may be a good tool to re-introduce some cognitive work, even when the student is still reporting some mild symptoms, such as a mild headache and some fatigue.</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In general, once the student feels well at rest, cognitive activity can be introduced for a short time (approx. 15-20 minutes) before returning to rest.  If the student notes an increase in symptoms, the activity should be stopped and the student should rest.  This can be repeated several times a day, taking breaks to recover from the increase in symptoms.  This may last for several days.  Eventually a student should be able to increase their ability to perform cognitive work at home for 45 minutes to an hour at a time without a break.  </a:t>
            </a:r>
          </a:p>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200">
                <a:solidFill>
                  <a:schemeClr val="dk1"/>
                </a:solidFill>
              </a:rPr>
              <a:t>When a student attempts to return to school, the student often tries to push through the day and ignore symptoms.  In addition to the stress of the cognitive activities, there is a vast array of external stimuli that can tax the healing brain - such as noise and crowded halls, the cafeteria, or music classes, bright lighting and smart boards - all can contribute to fatigue and prolonging symptoms.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Initially, while the student is recovering at home, a small sampling of homework can be attempted to test the student’s tolerance for cognitive work. This hopefully allows for careful supervision of how much work is attempted, as well as more flexibility with rest breaks.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Gradually, as the student is able to tolerate a small amount of cognitive activity and stimulation, a return to a partial day of school or a few class periods is recommended.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The goal is to continue to gradually increase attendance, as symptoms allow or the student tolerates it, until the student is attending full days with minimal to no symptoms at rest. </a:t>
            </a:r>
          </a:p>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200">
                <a:solidFill>
                  <a:schemeClr val="dk1"/>
                </a:solidFill>
              </a:rPr>
              <a:t>During the recovery process and return to learn, the student will most likely be unable to perform both make up work and learn new material.  Teachers should attempt to reduce or eliminate non-essential assignments and provide extended time for a student to complete essential assignments.  Another term to use with teachers is “mastery of skills” - asking the teachers to work with the student to show mastery of a particular skill instead of the quantity or length of an assignment.</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When a student is able to tolerate full-time attendance with minimal to no symptoms, the student will continue to need some accommodations.  The student may begin to make up tests and other assessments at the rate of 1 per day, untimed.  Some students will need to have the testing spread out over multiple days.  Teachers can give one portion of the test at a time as to preserve integrity of the test and ease the student’s anxiety as they gradually return to full academic work and ability.  Work that is completed either during a class period or project due dates will need to be extended.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Students returning to school after a period of cognitive rest for a concussion are faced with an overwhelming amount of work to make up and complete.  This can cause anxiety and has the potential to prolong recovery.</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A case manager or school counselor can be a liaison with the faculty and provide faculty education regarding the need for accommodations.  This can reduce the anxiety, allowing the student to focus on recovery. A school nurse can assume this role or work closely with the case manager to provide consultation on accommodations.  The school nurse can provide instruction and other local resources to ensure all staff are educated on concussion care and management in the school.</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The Return to Learn process always begins before Return to Play, but both can then happen simultaneously.</a:t>
            </a:r>
          </a:p>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11546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200">
                <a:solidFill>
                  <a:schemeClr val="dk1"/>
                </a:solidFill>
              </a:rPr>
              <a:t>When developing and considering accommodations, keep in mind the difference between accommodations and modifications.  Accommodations help the student access general education and modifications “modify” or alter the content or curriculum.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Typically, during recovery from a concussion, students require accommodations. When accommodations become modifications, another level of support needs to be considered, typically in the form of an IEP.  Here is a list of recommended examples of accommodations.  This list is not all-inclusive.  These recommendations can be found in the listed references and resources at the end of this program.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Read the list…….</a:t>
            </a:r>
          </a:p>
          <a:p>
            <a:pPr marL="457200" lvl="0" indent="-304800" rtl="0">
              <a:lnSpc>
                <a:spcPct val="115000"/>
              </a:lnSpc>
              <a:spcBef>
                <a:spcPts val="0"/>
              </a:spcBef>
              <a:spcAft>
                <a:spcPts val="1600"/>
              </a:spcAft>
              <a:buClr>
                <a:schemeClr val="dk1"/>
              </a:buClr>
              <a:buSzPct val="100000"/>
            </a:pPr>
            <a:r>
              <a:rPr lang="en" sz="1200">
                <a:solidFill>
                  <a:schemeClr val="dk1"/>
                </a:solidFill>
              </a:rPr>
              <a:t>Eliminate non-essential assignments or reduce assignments to the least amount possible to demonstrate mastery of the concept</a:t>
            </a:r>
          </a:p>
          <a:p>
            <a:pPr marL="457200" lvl="0" indent="-304800" rtl="0">
              <a:lnSpc>
                <a:spcPct val="115000"/>
              </a:lnSpc>
              <a:spcBef>
                <a:spcPts val="0"/>
              </a:spcBef>
              <a:spcAft>
                <a:spcPts val="1600"/>
              </a:spcAft>
              <a:buClr>
                <a:schemeClr val="dk1"/>
              </a:buClr>
              <a:buSzPct val="100000"/>
            </a:pPr>
            <a:r>
              <a:rPr lang="en" sz="1200">
                <a:solidFill>
                  <a:schemeClr val="dk1"/>
                </a:solidFill>
              </a:rPr>
              <a:t>Testing: no more than 1 test per day, untimed, portion out test over multiple days if needed</a:t>
            </a:r>
          </a:p>
          <a:p>
            <a:pPr marL="457200" lvl="0" indent="-304800" rtl="0">
              <a:lnSpc>
                <a:spcPct val="115000"/>
              </a:lnSpc>
              <a:spcBef>
                <a:spcPts val="0"/>
              </a:spcBef>
              <a:spcAft>
                <a:spcPts val="1600"/>
              </a:spcAft>
              <a:buClr>
                <a:schemeClr val="dk1"/>
              </a:buClr>
              <a:buSzPct val="100000"/>
            </a:pPr>
            <a:r>
              <a:rPr lang="en" sz="1200">
                <a:solidFill>
                  <a:schemeClr val="dk1"/>
                </a:solidFill>
              </a:rPr>
              <a:t>Avoid scantron type testing - allow student to write on paper copy of test</a:t>
            </a:r>
          </a:p>
          <a:p>
            <a:pPr marL="457200" lvl="0" indent="-304800" rtl="0">
              <a:lnSpc>
                <a:spcPct val="115000"/>
              </a:lnSpc>
              <a:spcBef>
                <a:spcPts val="0"/>
              </a:spcBef>
              <a:spcAft>
                <a:spcPts val="1600"/>
              </a:spcAft>
              <a:buClr>
                <a:schemeClr val="dk1"/>
              </a:buClr>
              <a:buSzPct val="100000"/>
            </a:pPr>
            <a:r>
              <a:rPr lang="en" sz="1200">
                <a:solidFill>
                  <a:schemeClr val="dk1"/>
                </a:solidFill>
              </a:rPr>
              <a:t>Preferential seating to reduce distractions</a:t>
            </a:r>
          </a:p>
          <a:p>
            <a:pPr marL="457200" lvl="0" indent="-304800" rtl="0">
              <a:lnSpc>
                <a:spcPct val="115000"/>
              </a:lnSpc>
              <a:spcBef>
                <a:spcPts val="0"/>
              </a:spcBef>
              <a:spcAft>
                <a:spcPts val="1600"/>
              </a:spcAft>
              <a:buClr>
                <a:schemeClr val="dk1"/>
              </a:buClr>
              <a:buSzPct val="100000"/>
            </a:pPr>
            <a:r>
              <a:rPr lang="en" sz="1200">
                <a:solidFill>
                  <a:schemeClr val="dk1"/>
                </a:solidFill>
              </a:rPr>
              <a:t>Allow rest breaks as needed, especially with reading and screen time</a:t>
            </a:r>
          </a:p>
          <a:p>
            <a:pPr marL="457200" lvl="0" indent="-304800" rtl="0">
              <a:lnSpc>
                <a:spcPct val="115000"/>
              </a:lnSpc>
              <a:spcBef>
                <a:spcPts val="0"/>
              </a:spcBef>
              <a:spcAft>
                <a:spcPts val="1600"/>
              </a:spcAft>
              <a:buClr>
                <a:schemeClr val="dk1"/>
              </a:buClr>
              <a:buSzPct val="100000"/>
            </a:pPr>
            <a:r>
              <a:rPr lang="en" sz="1200">
                <a:solidFill>
                  <a:schemeClr val="dk1"/>
                </a:solidFill>
              </a:rPr>
              <a:t>Consider the time of day when a subject is taught due to fatigue</a:t>
            </a:r>
          </a:p>
          <a:p>
            <a:pPr marL="457200" lvl="0" indent="-304800" rtl="0">
              <a:lnSpc>
                <a:spcPct val="115000"/>
              </a:lnSpc>
              <a:spcBef>
                <a:spcPts val="0"/>
              </a:spcBef>
              <a:spcAft>
                <a:spcPts val="1600"/>
              </a:spcAft>
              <a:buClr>
                <a:schemeClr val="dk1"/>
              </a:buClr>
              <a:buSzPct val="100000"/>
            </a:pPr>
            <a:r>
              <a:rPr lang="en" sz="1200">
                <a:solidFill>
                  <a:schemeClr val="dk1"/>
                </a:solidFill>
              </a:rPr>
              <a:t>Provide extra time for assignments/homework/testing to allow for slower reading/processing</a:t>
            </a:r>
          </a:p>
          <a:p>
            <a:pPr marL="457200" lvl="0" indent="-304800" rtl="0">
              <a:lnSpc>
                <a:spcPct val="115000"/>
              </a:lnSpc>
              <a:spcBef>
                <a:spcPts val="0"/>
              </a:spcBef>
              <a:spcAft>
                <a:spcPts val="1600"/>
              </a:spcAft>
              <a:buClr>
                <a:schemeClr val="dk1"/>
              </a:buClr>
              <a:buSzPct val="100000"/>
            </a:pPr>
            <a:r>
              <a:rPr lang="en" sz="1200">
                <a:solidFill>
                  <a:schemeClr val="dk1"/>
                </a:solidFill>
              </a:rPr>
              <a:t>Do not penalize for unfinished work</a:t>
            </a:r>
          </a:p>
          <a:p>
            <a:pPr marL="457200" lvl="0" indent="-304800" rtl="0">
              <a:lnSpc>
                <a:spcPct val="115000"/>
              </a:lnSpc>
              <a:spcBef>
                <a:spcPts val="0"/>
              </a:spcBef>
              <a:spcAft>
                <a:spcPts val="1600"/>
              </a:spcAft>
              <a:buClr>
                <a:schemeClr val="dk1"/>
              </a:buClr>
              <a:buSzPct val="100000"/>
            </a:pPr>
            <a:r>
              <a:rPr lang="en" sz="1200">
                <a:solidFill>
                  <a:schemeClr val="dk1"/>
                </a:solidFill>
              </a:rPr>
              <a:t>Provide printed notes, class outlines, tests/assessments on softly colored paper with enlarged font</a:t>
            </a:r>
          </a:p>
          <a:p>
            <a:pPr marL="457200" lvl="0" indent="-304800" rtl="0">
              <a:lnSpc>
                <a:spcPct val="115000"/>
              </a:lnSpc>
              <a:spcBef>
                <a:spcPts val="0"/>
              </a:spcBef>
              <a:spcAft>
                <a:spcPts val="1600"/>
              </a:spcAft>
              <a:buClr>
                <a:schemeClr val="dk1"/>
              </a:buClr>
              <a:buSzPct val="100000"/>
            </a:pPr>
            <a:r>
              <a:rPr lang="en" sz="1200">
                <a:solidFill>
                  <a:schemeClr val="dk1"/>
                </a:solidFill>
              </a:rPr>
              <a:t>Allow dictation for writing assignments</a:t>
            </a:r>
          </a:p>
          <a:p>
            <a:pPr marL="457200" lvl="0" indent="-304800" rtl="0">
              <a:lnSpc>
                <a:spcPct val="115000"/>
              </a:lnSpc>
              <a:spcBef>
                <a:spcPts val="0"/>
              </a:spcBef>
              <a:spcAft>
                <a:spcPts val="1600"/>
              </a:spcAft>
              <a:buClr>
                <a:schemeClr val="dk1"/>
              </a:buClr>
              <a:buSzPct val="100000"/>
            </a:pPr>
            <a:r>
              <a:rPr lang="en" sz="1200">
                <a:solidFill>
                  <a:schemeClr val="dk1"/>
                </a:solidFill>
              </a:rPr>
              <a:t>Develop a cueing system if student is experiencing difficulty with attention</a:t>
            </a:r>
          </a:p>
          <a:p>
            <a:pPr marL="457200" lvl="0" indent="-304800" rtl="0">
              <a:lnSpc>
                <a:spcPct val="115000"/>
              </a:lnSpc>
              <a:spcBef>
                <a:spcPts val="0"/>
              </a:spcBef>
              <a:spcAft>
                <a:spcPts val="1600"/>
              </a:spcAft>
              <a:buClr>
                <a:schemeClr val="dk1"/>
              </a:buClr>
              <a:buSzPct val="100000"/>
            </a:pPr>
            <a:r>
              <a:rPr lang="en" sz="1200">
                <a:solidFill>
                  <a:schemeClr val="dk1"/>
                </a:solidFill>
              </a:rPr>
              <a:t>Break down large projects and instructions into smaller portions</a:t>
            </a:r>
          </a:p>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rtl="0">
              <a:lnSpc>
                <a:spcPct val="115000"/>
              </a:lnSpc>
              <a:spcBef>
                <a:spcPts val="0"/>
              </a:spcBef>
              <a:spcAft>
                <a:spcPts val="1600"/>
              </a:spcAft>
              <a:buClr>
                <a:schemeClr val="dk1"/>
              </a:buClr>
              <a:buSzPct val="100000"/>
            </a:pPr>
            <a:r>
              <a:rPr lang="en" sz="1200">
                <a:solidFill>
                  <a:schemeClr val="dk1"/>
                </a:solidFill>
              </a:rPr>
              <a:t>Provide study guides</a:t>
            </a:r>
          </a:p>
          <a:p>
            <a:pPr marL="457200" lvl="0" indent="-304800" rtl="0">
              <a:lnSpc>
                <a:spcPct val="115000"/>
              </a:lnSpc>
              <a:spcBef>
                <a:spcPts val="0"/>
              </a:spcBef>
              <a:spcAft>
                <a:spcPts val="1600"/>
              </a:spcAft>
              <a:buClr>
                <a:schemeClr val="dk1"/>
              </a:buClr>
              <a:buSzPct val="100000"/>
            </a:pPr>
            <a:r>
              <a:rPr lang="en" sz="1200">
                <a:solidFill>
                  <a:schemeClr val="dk1"/>
                </a:solidFill>
              </a:rPr>
              <a:t>Provide a copy of class notes/powerpoint presentation/skeletal notes</a:t>
            </a:r>
          </a:p>
          <a:p>
            <a:pPr marL="457200" lvl="0" indent="-304800" rtl="0">
              <a:lnSpc>
                <a:spcPct val="115000"/>
              </a:lnSpc>
              <a:spcBef>
                <a:spcPts val="0"/>
              </a:spcBef>
              <a:spcAft>
                <a:spcPts val="1600"/>
              </a:spcAft>
              <a:buClr>
                <a:schemeClr val="dk1"/>
              </a:buClr>
              <a:buSzPct val="100000"/>
            </a:pPr>
            <a:r>
              <a:rPr lang="en" sz="1200">
                <a:solidFill>
                  <a:schemeClr val="dk1"/>
                </a:solidFill>
              </a:rPr>
              <a:t>Allow student to turn in hand-written assignments rather than computer-based.</a:t>
            </a:r>
          </a:p>
          <a:p>
            <a:pPr marL="457200" lvl="0" indent="-304800" rtl="0">
              <a:lnSpc>
                <a:spcPct val="115000"/>
              </a:lnSpc>
              <a:spcBef>
                <a:spcPts val="0"/>
              </a:spcBef>
              <a:spcAft>
                <a:spcPts val="1600"/>
              </a:spcAft>
              <a:buClr>
                <a:schemeClr val="dk1"/>
              </a:buClr>
              <a:buSzPct val="100000"/>
            </a:pPr>
            <a:r>
              <a:rPr lang="en" sz="1200">
                <a:solidFill>
                  <a:schemeClr val="dk1"/>
                </a:solidFill>
              </a:rPr>
              <a:t>Provide tutoring</a:t>
            </a:r>
          </a:p>
          <a:p>
            <a:pPr marL="457200" lvl="0" indent="-304800" rtl="0">
              <a:lnSpc>
                <a:spcPct val="115000"/>
              </a:lnSpc>
              <a:spcBef>
                <a:spcPts val="0"/>
              </a:spcBef>
              <a:spcAft>
                <a:spcPts val="1600"/>
              </a:spcAft>
              <a:buClr>
                <a:schemeClr val="dk1"/>
              </a:buClr>
              <a:buSzPct val="100000"/>
            </a:pPr>
            <a:r>
              <a:rPr lang="en" sz="1200">
                <a:solidFill>
                  <a:schemeClr val="dk1"/>
                </a:solidFill>
              </a:rPr>
              <a:t>Provide a second set of books when possible.</a:t>
            </a:r>
          </a:p>
          <a:p>
            <a:pPr marL="457200" lvl="0" indent="-304800" rtl="0">
              <a:lnSpc>
                <a:spcPct val="115000"/>
              </a:lnSpc>
              <a:spcBef>
                <a:spcPts val="0"/>
              </a:spcBef>
              <a:spcAft>
                <a:spcPts val="1600"/>
              </a:spcAft>
              <a:buClr>
                <a:schemeClr val="dk1"/>
              </a:buClr>
              <a:buSzPct val="100000"/>
            </a:pPr>
            <a:r>
              <a:rPr lang="en" sz="1200">
                <a:solidFill>
                  <a:schemeClr val="dk1"/>
                </a:solidFill>
              </a:rPr>
              <a:t>Allow student to utilize audio versions of texts when possible and text to speech apps</a:t>
            </a:r>
          </a:p>
          <a:p>
            <a:pPr marL="457200" lvl="0" indent="-304800" rtl="0">
              <a:lnSpc>
                <a:spcPct val="115000"/>
              </a:lnSpc>
              <a:spcBef>
                <a:spcPts val="0"/>
              </a:spcBef>
              <a:spcAft>
                <a:spcPts val="1600"/>
              </a:spcAft>
              <a:buClr>
                <a:schemeClr val="dk1"/>
              </a:buClr>
              <a:buSzPct val="100000"/>
            </a:pPr>
            <a:r>
              <a:rPr lang="en" sz="1200">
                <a:solidFill>
                  <a:schemeClr val="dk1"/>
                </a:solidFill>
              </a:rPr>
              <a:t>Sunglasses or baseball cap in classroom to decrease light sensitivity</a:t>
            </a:r>
          </a:p>
          <a:p>
            <a:pPr marL="457200" lvl="0" indent="-304800" rtl="0">
              <a:lnSpc>
                <a:spcPct val="115000"/>
              </a:lnSpc>
              <a:spcBef>
                <a:spcPts val="0"/>
              </a:spcBef>
              <a:spcAft>
                <a:spcPts val="1600"/>
              </a:spcAft>
              <a:buClr>
                <a:schemeClr val="dk1"/>
              </a:buClr>
              <a:buSzPct val="100000"/>
            </a:pPr>
            <a:r>
              <a:rPr lang="en" sz="1200">
                <a:solidFill>
                  <a:schemeClr val="dk1"/>
                </a:solidFill>
              </a:rPr>
              <a:t>Ear plugs for fire drills</a:t>
            </a:r>
          </a:p>
          <a:p>
            <a:pPr marL="457200" lvl="0" indent="-304800" rtl="0">
              <a:lnSpc>
                <a:spcPct val="115000"/>
              </a:lnSpc>
              <a:spcBef>
                <a:spcPts val="0"/>
              </a:spcBef>
              <a:spcAft>
                <a:spcPts val="1600"/>
              </a:spcAft>
              <a:buClr>
                <a:schemeClr val="dk1"/>
              </a:buClr>
              <a:buSzPct val="100000"/>
            </a:pPr>
            <a:r>
              <a:rPr lang="en" sz="1200">
                <a:solidFill>
                  <a:schemeClr val="dk1"/>
                </a:solidFill>
              </a:rPr>
              <a:t>No Driver’s Ed - Behind the Wheel or Fine Arts participation (choir, band, rehearsals, musical, plays, etc.) until cleared by physician</a:t>
            </a:r>
          </a:p>
          <a:p>
            <a:pPr marL="457200" lvl="0" indent="-304800" rtl="0">
              <a:lnSpc>
                <a:spcPct val="115000"/>
              </a:lnSpc>
              <a:spcBef>
                <a:spcPts val="0"/>
              </a:spcBef>
              <a:spcAft>
                <a:spcPts val="1600"/>
              </a:spcAft>
              <a:buClr>
                <a:schemeClr val="dk1"/>
              </a:buClr>
              <a:buSzPct val="100000"/>
            </a:pPr>
            <a:r>
              <a:rPr lang="en" sz="1200">
                <a:solidFill>
                  <a:schemeClr val="dk1"/>
                </a:solidFill>
              </a:rPr>
              <a:t>Leave classes early to avoid congested and noisy hallways</a:t>
            </a:r>
          </a:p>
          <a:p>
            <a:pPr marL="457200" lvl="0" indent="-304800" rtl="0">
              <a:lnSpc>
                <a:spcPct val="115000"/>
              </a:lnSpc>
              <a:spcBef>
                <a:spcPts val="0"/>
              </a:spcBef>
              <a:spcAft>
                <a:spcPts val="1600"/>
              </a:spcAft>
              <a:buClr>
                <a:schemeClr val="dk1"/>
              </a:buClr>
              <a:buSzPct val="100000"/>
            </a:pPr>
            <a:r>
              <a:rPr lang="en" sz="1200">
                <a:solidFill>
                  <a:schemeClr val="dk1"/>
                </a:solidFill>
              </a:rPr>
              <a:t>Lunch in a different location to avoid congested noisy cafeteria</a:t>
            </a:r>
          </a:p>
          <a:p>
            <a:pPr lvl="0">
              <a:spcBef>
                <a:spcPts val="0"/>
              </a:spcBef>
              <a:buClr>
                <a:schemeClr val="dk1"/>
              </a:buClr>
              <a:buSzPct val="91666"/>
              <a:buFont typeface="Arial"/>
              <a:buNone/>
            </a:pPr>
            <a:r>
              <a:rPr lang="en" sz="1200">
                <a:solidFill>
                  <a:schemeClr val="dk1"/>
                </a:solidFill>
              </a:rPr>
              <a:t>Recovery from a concussion can be a very stressful time for a student as he or she begins to feel better. Students may need frequent reassurance that they are being supported through these accommodations.</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The high-achieving student is typically very worried about the increasing workload to be made up.  The student with underlying or co-morbid presentations such as depression, anxiety, or ADHD -  or the student who may struggle a little more academically -  also may feel more overwhelmed and anxious as they fall behind in their work.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The school nurse should communicate with the student daily, and the student’s teachers regularly, to assess and evaluate if the accommodations are appropriate for the student and are of assistance to that student.  Classroom accommodations should be adjusted to be school-specific, as well as individualized for optimal assistance to the student.</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It is helpful to develop a simple daily concussion assessment tool to use with the student.  This provides an opportunity to allow the student to report individual symptoms consistently, to advise the student as needed during recovery, to observe certain trends in recovery, and to report data to the student’s primary care provider and parents.  This information is helpful as the return to learn plan is constantly reviewed and updated with school staff, too.</a:t>
            </a:r>
          </a:p>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200">
                <a:solidFill>
                  <a:schemeClr val="dk1"/>
                </a:solidFill>
              </a:rPr>
              <a:t>Return to Play is a formal process for athletes which is typically managed by the athletic trainer. It is a more familiar component of concussion recovery to families and school staff than Return to Learn. It is a gradual and safe increase in physical activity through a step by step progression.  It is very important that each activity in the process does not trigger or worsen the concussion symptoms.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Return to Play can only begin once the student has achieved returning to a full day of school and is able to tolerate a full academic workload without the need for accommodations.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 It is a process that ideally should be provided to all students to safely return to physical activity within the school setting outside of sports, such as PE class or recess.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A point to remember is that overlooking Return to Learn and focusing on Return to Play can delay the eventual return to full physical/athletic participation and greatly affect a student’s academic achievement and progress.  Research indicates that focus on Return to Learn can result in the quickest Return to Play for the student athlete.</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As with Return to Learn, Return to Play should be documented carefully, noting any increase or reemergence of symptoms.  Student non-compliance with Return to Play should also be documented.  This documentation is important, as the Return to Play progression involves much more subjective reporting of possible symptoms by the student, which presents a challenge to the staff monitoring the process and assessing the student. </a:t>
            </a:r>
          </a:p>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200">
                <a:solidFill>
                  <a:schemeClr val="dk1"/>
                </a:solidFill>
              </a:rPr>
              <a:t>There are many resources available that discuss the Return to Play progression.  An important note to remember is that if the student reports any symptoms after completing one of these steps, the student must wait a full 24 hours before repeating the last step completed.  Once the student completes that step without a reemergence of symptoms, the student can continue on to the next step.</a:t>
            </a:r>
          </a:p>
          <a:p>
            <a:pPr lvl="0">
              <a:spcBef>
                <a:spcPts val="0"/>
              </a:spcBef>
              <a:buClr>
                <a:schemeClr val="dk1"/>
              </a:buClr>
              <a:buSzPct val="91666"/>
              <a:buFont typeface="Arial"/>
              <a:buNone/>
            </a:pPr>
            <a:endParaRPr sz="1200">
              <a:solidFill>
                <a:schemeClr val="dk1"/>
              </a:solidFill>
            </a:endParaRPr>
          </a:p>
          <a:p>
            <a:pPr lvl="0" rtl="0">
              <a:spcBef>
                <a:spcPts val="0"/>
              </a:spcBef>
              <a:buClr>
                <a:schemeClr val="dk1"/>
              </a:buClr>
              <a:buSzPct val="100000"/>
              <a:buFont typeface="Arial"/>
              <a:buNone/>
            </a:pPr>
            <a:r>
              <a:rPr lang="en" b="1">
                <a:solidFill>
                  <a:schemeClr val="dk1"/>
                </a:solidFill>
                <a:highlight>
                  <a:srgbClr val="EA9999"/>
                </a:highlight>
              </a:rPr>
              <a:t>Step 1: Light aerobic activity</a:t>
            </a:r>
          </a:p>
          <a:p>
            <a:pPr lvl="0" rtl="0">
              <a:spcBef>
                <a:spcPts val="0"/>
              </a:spcBef>
              <a:buClr>
                <a:schemeClr val="dk1"/>
              </a:buClr>
              <a:buSzPct val="100000"/>
              <a:buFont typeface="Arial"/>
              <a:buNone/>
            </a:pPr>
            <a:r>
              <a:rPr lang="en">
                <a:solidFill>
                  <a:schemeClr val="dk1"/>
                </a:solidFill>
              </a:rPr>
              <a:t>     The Goal: Only to increase an athlete’s heart rate.</a:t>
            </a:r>
          </a:p>
          <a:p>
            <a:pPr lvl="0" rtl="0">
              <a:spcBef>
                <a:spcPts val="0"/>
              </a:spcBef>
              <a:buClr>
                <a:schemeClr val="dk1"/>
              </a:buClr>
              <a:buSzPct val="100000"/>
              <a:buFont typeface="Arial"/>
              <a:buNone/>
            </a:pPr>
            <a:r>
              <a:rPr lang="en">
                <a:solidFill>
                  <a:schemeClr val="dk1"/>
                </a:solidFill>
              </a:rPr>
              <a:t>     The Time: 5 to 10 minutes.</a:t>
            </a:r>
          </a:p>
          <a:p>
            <a:pPr lvl="0" rtl="0">
              <a:spcBef>
                <a:spcPts val="0"/>
              </a:spcBef>
              <a:buClr>
                <a:schemeClr val="dk1"/>
              </a:buClr>
              <a:buSzPct val="100000"/>
              <a:buFont typeface="Arial"/>
              <a:buNone/>
            </a:pPr>
            <a:r>
              <a:rPr lang="en">
                <a:solidFill>
                  <a:schemeClr val="dk1"/>
                </a:solidFill>
              </a:rPr>
              <a:t>     The Activities: Exercise bike, walking, or light jogging.</a:t>
            </a:r>
          </a:p>
          <a:p>
            <a:pPr lvl="0" rtl="0">
              <a:spcBef>
                <a:spcPts val="0"/>
              </a:spcBef>
              <a:buClr>
                <a:schemeClr val="dk1"/>
              </a:buClr>
              <a:buSzPct val="100000"/>
              <a:buFont typeface="Arial"/>
              <a:buNone/>
            </a:pPr>
            <a:r>
              <a:rPr lang="en">
                <a:solidFill>
                  <a:schemeClr val="dk1"/>
                </a:solidFill>
              </a:rPr>
              <a:t>     Absolutely no weight lifting, jumping or hard running.</a:t>
            </a:r>
          </a:p>
          <a:p>
            <a:pPr lvl="0" rtl="0">
              <a:spcBef>
                <a:spcPts val="0"/>
              </a:spcBef>
              <a:buClr>
                <a:schemeClr val="dk1"/>
              </a:buClr>
              <a:buSzPct val="100000"/>
              <a:buFont typeface="Arial"/>
              <a:buNone/>
            </a:pPr>
            <a:endParaRPr>
              <a:solidFill>
                <a:schemeClr val="dk1"/>
              </a:solidFill>
            </a:endParaRPr>
          </a:p>
          <a:p>
            <a:pPr lvl="0" rtl="0">
              <a:spcBef>
                <a:spcPts val="0"/>
              </a:spcBef>
              <a:buClr>
                <a:schemeClr val="dk1"/>
              </a:buClr>
              <a:buSzPct val="100000"/>
              <a:buFont typeface="Arial"/>
              <a:buNone/>
            </a:pPr>
            <a:r>
              <a:rPr lang="en" b="1">
                <a:solidFill>
                  <a:schemeClr val="dk1"/>
                </a:solidFill>
                <a:highlight>
                  <a:srgbClr val="FF9900"/>
                </a:highlight>
              </a:rPr>
              <a:t>Step 2: Moderate activity</a:t>
            </a:r>
          </a:p>
          <a:p>
            <a:pPr lvl="0" rtl="0">
              <a:spcBef>
                <a:spcPts val="0"/>
              </a:spcBef>
              <a:buClr>
                <a:schemeClr val="dk1"/>
              </a:buClr>
              <a:buSzPct val="100000"/>
              <a:buFont typeface="Arial"/>
              <a:buNone/>
            </a:pPr>
            <a:r>
              <a:rPr lang="en">
                <a:solidFill>
                  <a:schemeClr val="dk1"/>
                </a:solidFill>
              </a:rPr>
              <a:t>     The Goal: Limited body and head movement.</a:t>
            </a:r>
          </a:p>
          <a:p>
            <a:pPr lvl="0" rtl="0">
              <a:spcBef>
                <a:spcPts val="0"/>
              </a:spcBef>
              <a:buClr>
                <a:schemeClr val="dk1"/>
              </a:buClr>
              <a:buSzPct val="100000"/>
              <a:buFont typeface="Arial"/>
              <a:buNone/>
            </a:pPr>
            <a:r>
              <a:rPr lang="en">
                <a:solidFill>
                  <a:schemeClr val="dk1"/>
                </a:solidFill>
              </a:rPr>
              <a:t>     The Time: Reduced from typical routine.</a:t>
            </a:r>
          </a:p>
          <a:p>
            <a:pPr lvl="0" rtl="0">
              <a:spcBef>
                <a:spcPts val="0"/>
              </a:spcBef>
              <a:buClr>
                <a:schemeClr val="dk1"/>
              </a:buClr>
              <a:buSzPct val="100000"/>
              <a:buFont typeface="Arial"/>
              <a:buNone/>
            </a:pPr>
            <a:r>
              <a:rPr lang="en">
                <a:solidFill>
                  <a:schemeClr val="dk1"/>
                </a:solidFill>
              </a:rPr>
              <a:t>     The Activities: Moderate jogging, brief running, moderate-intensity stationary biking, and moderate-intensity weightlifting</a:t>
            </a:r>
          </a:p>
          <a:p>
            <a:pPr lvl="0" rtl="0">
              <a:spcBef>
                <a:spcPts val="0"/>
              </a:spcBef>
              <a:buClr>
                <a:schemeClr val="dk1"/>
              </a:buClr>
              <a:buSzPct val="100000"/>
              <a:buFont typeface="Arial"/>
              <a:buNone/>
            </a:pPr>
            <a:endParaRPr>
              <a:solidFill>
                <a:schemeClr val="dk1"/>
              </a:solidFill>
            </a:endParaRPr>
          </a:p>
          <a:p>
            <a:pPr lvl="0" rtl="0">
              <a:spcBef>
                <a:spcPts val="0"/>
              </a:spcBef>
              <a:buClr>
                <a:schemeClr val="dk1"/>
              </a:buClr>
              <a:buSzPct val="100000"/>
              <a:buFont typeface="Arial"/>
              <a:buNone/>
            </a:pPr>
            <a:r>
              <a:rPr lang="en" b="1">
                <a:solidFill>
                  <a:schemeClr val="dk1"/>
                </a:solidFill>
                <a:highlight>
                  <a:srgbClr val="FFFF00"/>
                </a:highlight>
              </a:rPr>
              <a:t>Step 3: Heavy, non-contact activity</a:t>
            </a:r>
          </a:p>
          <a:p>
            <a:pPr lvl="0" rtl="0">
              <a:spcBef>
                <a:spcPts val="0"/>
              </a:spcBef>
              <a:buClr>
                <a:schemeClr val="dk1"/>
              </a:buClr>
              <a:buSzPct val="100000"/>
              <a:buFont typeface="Arial"/>
              <a:buNone/>
            </a:pPr>
            <a:r>
              <a:rPr lang="en">
                <a:solidFill>
                  <a:schemeClr val="dk1"/>
                </a:solidFill>
              </a:rPr>
              <a:t>     The Goal: More intense but non-contact</a:t>
            </a:r>
          </a:p>
          <a:p>
            <a:pPr lvl="0" rtl="0">
              <a:spcBef>
                <a:spcPts val="0"/>
              </a:spcBef>
              <a:buClr>
                <a:schemeClr val="dk1"/>
              </a:buClr>
              <a:buSzPct val="100000"/>
              <a:buFont typeface="Arial"/>
              <a:buNone/>
            </a:pPr>
            <a:r>
              <a:rPr lang="en">
                <a:solidFill>
                  <a:schemeClr val="dk1"/>
                </a:solidFill>
              </a:rPr>
              <a:t>     The Time: Close to typical routine</a:t>
            </a:r>
          </a:p>
          <a:p>
            <a:pPr lvl="0" rtl="0">
              <a:spcBef>
                <a:spcPts val="0"/>
              </a:spcBef>
              <a:buClr>
                <a:schemeClr val="dk1"/>
              </a:buClr>
              <a:buSzPct val="100000"/>
              <a:buFont typeface="Arial"/>
              <a:buNone/>
            </a:pPr>
            <a:r>
              <a:rPr lang="en">
                <a:solidFill>
                  <a:schemeClr val="dk1"/>
                </a:solidFill>
              </a:rPr>
              <a:t>     The Activities: Running, high-intensity stationary biking, the player’s regular weightlifting routine, and non-contact sport-specific drills.  </a:t>
            </a:r>
          </a:p>
          <a:p>
            <a:pPr lvl="0" rtl="0">
              <a:spcBef>
                <a:spcPts val="0"/>
              </a:spcBef>
              <a:buClr>
                <a:schemeClr val="dk1"/>
              </a:buClr>
              <a:buSzPct val="100000"/>
              <a:buFont typeface="Arial"/>
              <a:buNone/>
            </a:pPr>
            <a:r>
              <a:rPr lang="en">
                <a:solidFill>
                  <a:schemeClr val="dk1"/>
                </a:solidFill>
              </a:rPr>
              <a:t>     This stage may add some cognitive component to practice in addition to the aerobic and movement components introduced in Steps 1 and 2.</a:t>
            </a:r>
          </a:p>
          <a:p>
            <a:pPr lvl="0" rtl="0">
              <a:spcBef>
                <a:spcPts val="0"/>
              </a:spcBef>
              <a:buClr>
                <a:schemeClr val="dk1"/>
              </a:buClr>
              <a:buSzPct val="100000"/>
              <a:buFont typeface="Arial"/>
              <a:buNone/>
            </a:pPr>
            <a:endParaRPr>
              <a:solidFill>
                <a:schemeClr val="dk1"/>
              </a:solidFill>
            </a:endParaRPr>
          </a:p>
          <a:p>
            <a:pPr lvl="0" rtl="0">
              <a:spcBef>
                <a:spcPts val="0"/>
              </a:spcBef>
              <a:buClr>
                <a:schemeClr val="dk1"/>
              </a:buClr>
              <a:buSzPct val="100000"/>
              <a:buFont typeface="Arial"/>
              <a:buNone/>
            </a:pPr>
            <a:r>
              <a:rPr lang="en" b="1">
                <a:solidFill>
                  <a:schemeClr val="dk1"/>
                </a:solidFill>
                <a:highlight>
                  <a:srgbClr val="00FF00"/>
                </a:highlight>
              </a:rPr>
              <a:t>Step 4: Practice &amp; full contact</a:t>
            </a:r>
          </a:p>
          <a:p>
            <a:pPr lvl="0" rtl="0">
              <a:spcBef>
                <a:spcPts val="0"/>
              </a:spcBef>
              <a:buClr>
                <a:schemeClr val="dk1"/>
              </a:buClr>
              <a:buSzPct val="100000"/>
              <a:buFont typeface="Arial"/>
              <a:buNone/>
            </a:pPr>
            <a:r>
              <a:rPr lang="en">
                <a:solidFill>
                  <a:schemeClr val="dk1"/>
                </a:solidFill>
              </a:rPr>
              <a:t>     The Goal: Reintegrate in full contact practice.</a:t>
            </a:r>
          </a:p>
          <a:p>
            <a:pPr lvl="0" rtl="0">
              <a:spcBef>
                <a:spcPts val="0"/>
              </a:spcBef>
              <a:buClr>
                <a:schemeClr val="dk1"/>
              </a:buClr>
              <a:buSzPct val="100000"/>
              <a:buFont typeface="Arial"/>
              <a:buNone/>
            </a:pPr>
            <a:endParaRPr>
              <a:solidFill>
                <a:schemeClr val="dk1"/>
              </a:solidFill>
            </a:endParaRPr>
          </a:p>
          <a:p>
            <a:pPr lvl="0" rtl="0">
              <a:spcBef>
                <a:spcPts val="0"/>
              </a:spcBef>
              <a:buClr>
                <a:schemeClr val="dk1"/>
              </a:buClr>
              <a:buSzPct val="100000"/>
              <a:buFont typeface="Arial"/>
              <a:buNone/>
            </a:pPr>
            <a:r>
              <a:rPr lang="en" b="1">
                <a:solidFill>
                  <a:schemeClr val="dk1"/>
                </a:solidFill>
                <a:highlight>
                  <a:srgbClr val="00FF00"/>
                </a:highlight>
              </a:rPr>
              <a:t>Step 5: Competition</a:t>
            </a:r>
          </a:p>
          <a:p>
            <a:pPr lvl="0" rtl="0">
              <a:spcBef>
                <a:spcPts val="0"/>
              </a:spcBef>
              <a:buClr>
                <a:schemeClr val="dk1"/>
              </a:buClr>
              <a:buSzPct val="100000"/>
              <a:buFont typeface="Arial"/>
              <a:buNone/>
            </a:pPr>
            <a:r>
              <a:rPr lang="en">
                <a:solidFill>
                  <a:schemeClr val="dk1"/>
                </a:solidFill>
              </a:rPr>
              <a:t>     The Goal: Return to competition. </a:t>
            </a:r>
          </a:p>
          <a:p>
            <a:pPr lvl="0">
              <a:spcBef>
                <a:spcPts val="0"/>
              </a:spcBef>
              <a:buClr>
                <a:schemeClr val="dk1"/>
              </a:buClr>
              <a:buSzPct val="91666"/>
              <a:buFont typeface="Arial"/>
              <a:buNone/>
            </a:pPr>
            <a:endParaRPr sz="1200">
              <a:solidFill>
                <a:schemeClr val="dk1"/>
              </a:solidFill>
            </a:endParaRPr>
          </a:p>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Please take a few minutes to complete this pre-test to help assess your knowledge of concussion care and management.  Explanations for correct answers will be given at the end of this program.</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endParaRPr lang="en" sz="1200" dirty="0">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000"/>
              </a:spcAft>
              <a:buClr>
                <a:schemeClr val="dk1"/>
              </a:buClr>
              <a:buSzPct val="91666"/>
              <a:buFont typeface="Arial"/>
              <a:buNone/>
            </a:pPr>
            <a:r>
              <a:rPr lang="en" sz="1200">
                <a:solidFill>
                  <a:schemeClr val="dk1"/>
                </a:solidFill>
              </a:rPr>
              <a:t>A rare but very serious complication of a concussion is Second Impact Syndrome.  The definition of Second Impact Syndrome is a subsequent concussion injury an individual sustains before the brain has recovered from the first concussion injury.  </a:t>
            </a:r>
          </a:p>
          <a:p>
            <a:pPr lvl="0" rtl="0">
              <a:spcBef>
                <a:spcPts val="0"/>
              </a:spcBef>
              <a:spcAft>
                <a:spcPts val="1000"/>
              </a:spcAft>
              <a:buClr>
                <a:schemeClr val="dk1"/>
              </a:buClr>
              <a:buSzPct val="91666"/>
              <a:buFont typeface="Arial"/>
              <a:buNone/>
            </a:pPr>
            <a:r>
              <a:rPr lang="en" sz="1200">
                <a:solidFill>
                  <a:schemeClr val="dk1"/>
                </a:solidFill>
              </a:rPr>
              <a:t>The cause does not have to be a direct blow to the head, but may be from a hit to the side, chest, or back that jerks the head.  </a:t>
            </a:r>
          </a:p>
          <a:p>
            <a:pPr lvl="0" rtl="0">
              <a:spcBef>
                <a:spcPts val="0"/>
              </a:spcBef>
              <a:spcAft>
                <a:spcPts val="1000"/>
              </a:spcAft>
              <a:buClr>
                <a:schemeClr val="dk1"/>
              </a:buClr>
              <a:buSzPct val="91666"/>
              <a:buFont typeface="Arial"/>
              <a:buNone/>
            </a:pPr>
            <a:r>
              <a:rPr lang="en" sz="1200">
                <a:solidFill>
                  <a:schemeClr val="dk1"/>
                </a:solidFill>
              </a:rPr>
              <a:t>It is a severe form of reinjury that results in the loss of the brain’s ability to auto-regulate blood flow which results in rapid swelling of the brain. </a:t>
            </a:r>
          </a:p>
          <a:p>
            <a:pPr lvl="0" rtl="0">
              <a:spcBef>
                <a:spcPts val="0"/>
              </a:spcBef>
              <a:spcAft>
                <a:spcPts val="1000"/>
              </a:spcAft>
              <a:buClr>
                <a:schemeClr val="dk1"/>
              </a:buClr>
              <a:buSzPct val="91666"/>
              <a:buFont typeface="Arial"/>
              <a:buNone/>
            </a:pPr>
            <a:r>
              <a:rPr lang="en" sz="1200">
                <a:solidFill>
                  <a:schemeClr val="dk1"/>
                </a:solidFill>
              </a:rPr>
              <a:t>This differs from other concussions by the symptomatology presented on the field.</a:t>
            </a:r>
          </a:p>
          <a:p>
            <a:pPr lvl="0" rtl="0">
              <a:spcBef>
                <a:spcPts val="0"/>
              </a:spcBef>
              <a:spcAft>
                <a:spcPts val="1000"/>
              </a:spcAft>
              <a:buClr>
                <a:schemeClr val="dk1"/>
              </a:buClr>
              <a:buSzPct val="91666"/>
              <a:buFont typeface="Arial"/>
              <a:buNone/>
            </a:pPr>
            <a:r>
              <a:rPr lang="en" sz="1200">
                <a:solidFill>
                  <a:schemeClr val="dk1"/>
                </a:solidFill>
              </a:rPr>
              <a:t>Symptoms progress quickly.  Symptoms observed in the athlete on the field of play -  the athlete may appear stunned but conscious for a few seconds to minutes.  The athlete may even be able to walk to the sidelines before collapsing.  Symptoms may progress within 2-5 minutes: dilating pupils, fixed eye movements, respiratory and brainstem failure.  It can have catastrophic or fatal results.</a:t>
            </a:r>
          </a:p>
          <a:p>
            <a:pPr lvl="0" rtl="0">
              <a:spcBef>
                <a:spcPts val="0"/>
              </a:spcBef>
              <a:spcAft>
                <a:spcPts val="1000"/>
              </a:spcAft>
              <a:buClr>
                <a:schemeClr val="dk1"/>
              </a:buClr>
              <a:buSzPct val="91666"/>
              <a:buFont typeface="Arial"/>
              <a:buNone/>
            </a:pPr>
            <a:r>
              <a:rPr lang="en" sz="1200">
                <a:solidFill>
                  <a:schemeClr val="dk1"/>
                </a:solidFill>
              </a:rPr>
              <a:t>Prevalence is rare, but noted primarily in high school athletes. It is rarely reported at the collegiate or professional level.  Some researchers believe this is because an adolescent brain is more vulnerable to this injury, as it is still a developing brain.</a:t>
            </a:r>
          </a:p>
          <a:p>
            <a:pPr lvl="0">
              <a:spcBef>
                <a:spcPts val="0"/>
              </a:spcBef>
              <a:spcAft>
                <a:spcPts val="1000"/>
              </a:spcAft>
              <a:buClr>
                <a:schemeClr val="dk1"/>
              </a:buClr>
              <a:buSzPct val="91666"/>
              <a:buFont typeface="Arial"/>
              <a:buNone/>
            </a:pPr>
            <a:endParaRPr sz="1200">
              <a:solidFill>
                <a:schemeClr val="dk1"/>
              </a:solidFill>
            </a:endParaRPr>
          </a:p>
          <a:p>
            <a:pPr lv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200">
                <a:solidFill>
                  <a:schemeClr val="dk1"/>
                </a:solidFill>
              </a:rPr>
              <a:t>Care of a student with a concussion presents an</a:t>
            </a:r>
            <a:r>
              <a:rPr lang="en" sz="1200">
                <a:solidFill>
                  <a:schemeClr val="dk1"/>
                </a:solidFill>
                <a:highlight>
                  <a:srgbClr val="FFFFFF"/>
                </a:highlight>
              </a:rPr>
              <a:t> opportunity for school nurses to do what school nurses do best - coordinate care for their patients, who are students in the school environment, applying the nursing process and theories, and adapting the various school nurse roles to support students function within the healing process as learners in the school.  </a:t>
            </a:r>
          </a:p>
          <a:p>
            <a:pPr lvl="0">
              <a:spcBef>
                <a:spcPts val="0"/>
              </a:spcBef>
              <a:buClr>
                <a:schemeClr val="dk1"/>
              </a:buClr>
              <a:buSzPct val="91666"/>
              <a:buFont typeface="Arial"/>
              <a:buNone/>
            </a:pPr>
            <a:endParaRPr sz="1200">
              <a:solidFill>
                <a:schemeClr val="dk1"/>
              </a:solidFill>
              <a:highlight>
                <a:srgbClr val="FFFFFF"/>
              </a:highlight>
            </a:endParaRPr>
          </a:p>
          <a:p>
            <a:pPr lvl="0">
              <a:spcBef>
                <a:spcPts val="0"/>
              </a:spcBef>
              <a:buClr>
                <a:schemeClr val="dk1"/>
              </a:buClr>
              <a:buSzPct val="91666"/>
              <a:buFont typeface="Arial"/>
              <a:buNone/>
            </a:pPr>
            <a:r>
              <a:rPr lang="en" sz="1200">
                <a:solidFill>
                  <a:schemeClr val="dk1"/>
                </a:solidFill>
              </a:rPr>
              <a:t>The school nurse is in a pivotal position to take the lead not only in managing an individual student’s concussion care, but also to lead the school or even district’s response to concussion management.  </a:t>
            </a:r>
            <a:r>
              <a:rPr lang="en" sz="1200">
                <a:solidFill>
                  <a:schemeClr val="dk1"/>
                </a:solidFill>
                <a:highlight>
                  <a:srgbClr val="FFFFFF"/>
                </a:highlight>
              </a:rPr>
              <a:t>The school nurse can be the leader of the Concussion Oversight team - understanding multidisciplinary team dynamics and function, providing consistency and communication between all the members.  The school nurse is typically a central connection and facilitator between all members of the team.</a:t>
            </a:r>
          </a:p>
          <a:p>
            <a:pPr lvl="0">
              <a:spcBef>
                <a:spcPts val="0"/>
              </a:spcBef>
              <a:buClr>
                <a:schemeClr val="dk1"/>
              </a:buClr>
              <a:buSzPct val="91666"/>
              <a:buFont typeface="Arial"/>
              <a:buNone/>
            </a:pPr>
            <a:endParaRPr sz="1200">
              <a:solidFill>
                <a:schemeClr val="dk1"/>
              </a:solidFill>
              <a:highlight>
                <a:srgbClr val="FFFFFF"/>
              </a:highlight>
            </a:endParaRPr>
          </a:p>
          <a:p>
            <a:pPr lvl="0">
              <a:spcBef>
                <a:spcPts val="0"/>
              </a:spcBef>
              <a:buClr>
                <a:schemeClr val="dk1"/>
              </a:buClr>
              <a:buSzPct val="91666"/>
              <a:buFont typeface="Arial"/>
              <a:buNone/>
            </a:pPr>
            <a:r>
              <a:rPr lang="en" sz="1200">
                <a:solidFill>
                  <a:schemeClr val="dk1"/>
                </a:solidFill>
                <a:highlight>
                  <a:srgbClr val="FFFFFF"/>
                </a:highlight>
              </a:rPr>
              <a:t>Therefore, the first role of the school nurse in concussion care and management begins with laying the groundwork and preparing the environment for that student as he or she returns to school during recovery.  The school nurse has a unique opportunity for participation and leadership within</a:t>
            </a:r>
            <a:r>
              <a:rPr lang="en" sz="1200">
                <a:solidFill>
                  <a:schemeClr val="dk1"/>
                </a:solidFill>
              </a:rPr>
              <a:t> The Concussion Oversight Team, as the team develops and maintains the school’s concussion protocol.</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The oversight team typically consists of an administrator - the administrator is there for support, to promote school-wide support and acceptance of the process and the need for this process.  The administrator brings awareness of more potential global school issues.  The special education representative is the 504/IEP/accommodations expert.  The school psychologist brings similar expertise and testing/evaluation expertise, too. The Athletic Director provides administrative support within athletics, and the athletic trainer is the expert in sports medicine, sports equipment and prevention, and return to play procedures. The PE department supervisor and/or PE teacher can help identify challenges and provide support with returning to play in PE classes.  A coach provides a sport perspective and knowledge of sport-specific activities that might affect a student-athlete’s recovery . A social worker brings expertise in social- emotional support and dynamics.  The school counselor has an expert knowledge of classes, schedule, credit expectations, and general curriculum.  A physician can be either a local physician or concussion specialist - either is fine.  A local pediatrician may provide community support and knowledge, and a concussion specialist typically provides more expert and up to date research-based practices.  Another consideration is inviting a parent to participate, as a parent brings a unique perspective on caring for a student with a concussion.</a:t>
            </a:r>
          </a:p>
          <a:p>
            <a:pPr lvl="0">
              <a:spcBef>
                <a:spcPts val="0"/>
              </a:spcBef>
              <a:buClr>
                <a:schemeClr val="dk1"/>
              </a:buClr>
              <a:buSzPct val="91666"/>
              <a:buFont typeface="Arial"/>
              <a:buNone/>
            </a:pPr>
            <a:endParaRPr sz="1200">
              <a:solidFill>
                <a:schemeClr val="dk1"/>
              </a:solidFill>
            </a:endParaRPr>
          </a:p>
          <a:p>
            <a:pPr lvl="0" rt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600"/>
              </a:spcAft>
              <a:buClr>
                <a:schemeClr val="dk1"/>
              </a:buClr>
              <a:buSzPct val="91666"/>
              <a:buFont typeface="Arial"/>
              <a:buNone/>
            </a:pPr>
            <a:r>
              <a:rPr lang="en" sz="1200">
                <a:solidFill>
                  <a:schemeClr val="dk1"/>
                </a:solidFill>
              </a:rPr>
              <a:t>The Concussion Oversight team will be responsible for developing and maintaining the school’s concussion protocol.  As a leader, there are key principles to remember when developing a protocol.  </a:t>
            </a:r>
          </a:p>
          <a:p>
            <a:pPr lvl="0" rtl="0">
              <a:spcBef>
                <a:spcPts val="0"/>
              </a:spcBef>
              <a:spcAft>
                <a:spcPts val="1600"/>
              </a:spcAft>
              <a:buClr>
                <a:schemeClr val="dk1"/>
              </a:buClr>
              <a:buSzPct val="91666"/>
              <a:buFont typeface="Arial"/>
              <a:buNone/>
            </a:pPr>
            <a:r>
              <a:rPr lang="en" sz="1200">
                <a:solidFill>
                  <a:schemeClr val="dk1"/>
                </a:solidFill>
              </a:rPr>
              <a:t>The first action in the process is to identify the issue - in this case - the prevalence of concussions and need to develop a concussion management protocol.  School nurses have data at their fingertips.  Organize the data - prevalence, mechanism of injury, duration of recovery, common symptoms, challenges in care.  The school nurse is the central figure in concussion recovery who can monitor and collect this information.  By doing this, the school nurse is showing the need for more action.  In the case of concussion protocols, yes, there is a state law mandating this, but the school specific data supports the need that administrators and other school staff cannot ignore. </a:t>
            </a:r>
          </a:p>
          <a:p>
            <a:pPr lvl="0" rtl="0">
              <a:spcBef>
                <a:spcPts val="0"/>
              </a:spcBef>
              <a:spcAft>
                <a:spcPts val="1600"/>
              </a:spcAft>
              <a:buClr>
                <a:schemeClr val="dk1"/>
              </a:buClr>
              <a:buSzPct val="91666"/>
              <a:buFont typeface="Arial"/>
              <a:buNone/>
            </a:pPr>
            <a:r>
              <a:rPr lang="en" sz="1200">
                <a:solidFill>
                  <a:schemeClr val="dk1"/>
                </a:solidFill>
              </a:rPr>
              <a:t>Do some research.  Learn about the issue - concussions.  Locate current evidence-based research that provides up to date information and supports the components of a protocol.  Be knowledgeable about concussions and have resources readily available. Contact fellow school nurses who have existing protocols and more experience with concussions - reach out to the Illinois Association of School Nurses and the National Association of School Nurses networks, contact local practitioners and experts in concussion management. </a:t>
            </a:r>
          </a:p>
          <a:p>
            <a:pPr lvl="0" rtl="0">
              <a:spcBef>
                <a:spcPts val="0"/>
              </a:spcBef>
              <a:spcAft>
                <a:spcPts val="1600"/>
              </a:spcAft>
              <a:buClr>
                <a:schemeClr val="dk1"/>
              </a:buClr>
              <a:buSzPct val="91666"/>
              <a:buFont typeface="Arial"/>
              <a:buNone/>
            </a:pPr>
            <a:r>
              <a:rPr lang="en" sz="1200">
                <a:solidFill>
                  <a:schemeClr val="dk1"/>
                </a:solidFill>
              </a:rPr>
              <a:t>Know the difference between protocols and policies. A protocol is</a:t>
            </a:r>
            <a:r>
              <a:rPr lang="en" sz="1800">
                <a:solidFill>
                  <a:schemeClr val="dk1"/>
                </a:solidFill>
                <a:highlight>
                  <a:srgbClr val="FFFFFF"/>
                </a:highlight>
              </a:rPr>
              <a:t> </a:t>
            </a:r>
            <a:r>
              <a:rPr lang="en" sz="1200">
                <a:solidFill>
                  <a:schemeClr val="dk1"/>
                </a:solidFill>
                <a:highlight>
                  <a:srgbClr val="FFFFFF"/>
                </a:highlight>
              </a:rPr>
              <a:t>an agreed framework outlining the care that will be provided to patients in a designated area of practice. protocols do not describe how a procedure is performed, but why, where, when and by whom the care is given.</a:t>
            </a:r>
          </a:p>
          <a:p>
            <a:pPr lvl="0" rtl="0">
              <a:spcBef>
                <a:spcPts val="0"/>
              </a:spcBef>
              <a:spcAft>
                <a:spcPts val="1000"/>
              </a:spcAft>
              <a:buClr>
                <a:schemeClr val="dk1"/>
              </a:buClr>
              <a:buSzPct val="91666"/>
              <a:buFont typeface="Arial"/>
              <a:buNone/>
            </a:pPr>
            <a:r>
              <a:rPr lang="en" sz="1200">
                <a:solidFill>
                  <a:schemeClr val="dk1"/>
                </a:solidFill>
                <a:highlight>
                  <a:srgbClr val="FFFFFF"/>
                </a:highlight>
              </a:rPr>
              <a:t>A policy is a formal written statement detailing the particular action to be taken in a particular situation that is contractually binding. </a:t>
            </a:r>
          </a:p>
          <a:p>
            <a:pPr lvl="0">
              <a:spcBef>
                <a:spcPts val="0"/>
              </a:spcBef>
              <a:buClr>
                <a:schemeClr val="dk1"/>
              </a:buClr>
              <a:buSzPct val="91666"/>
              <a:buFont typeface="Arial"/>
              <a:buNone/>
            </a:pPr>
            <a:r>
              <a:rPr lang="en" sz="1200">
                <a:solidFill>
                  <a:schemeClr val="dk1"/>
                </a:solidFill>
              </a:rPr>
              <a:t> A Protocol  is a little more general but still descriptive set of procedures which is less binding than policy and a little more interpretive or flexible as to how the procedures are carried out.  Protocols are typically evidence-based,  and define the process of implementing the laws.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Policy must always be board approved - therefore they are more difficult to change or update, and very binding.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Another way to say it - protocol defines the process of implementing policy and law.</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Identify the stakeholders - those school staff that will be critical to development and implementation of the protocol.  Refer to the concussion oversight team list for ideas of who to include, as well as others who might need to be consulted or who might need to give approval - such as the principal or other key administrator.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Another strategy is to Identify a few allies in the school who are supportive of the need for action and understand the issue.  Approach these individuals first, as they will be helpful in moving the proposal and protocol development forward.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Then, create the plan. Develop the proposal of a rough draft of the protocol and a timeline for meetings to develop, review, and implement the protocol.  Also consider including general staff education about concussions.  The more the staff understands what a concussion is, and the rationale behind the interventions during recovery, the more compliant and supportive they will be of the protocol and accommodations.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Now the school nurse is ready to present the proposal to key leaders in the school and/or district and stakeholders.  </a:t>
            </a:r>
          </a:p>
          <a:p>
            <a:pPr lvl="0" rtl="0">
              <a:spcBef>
                <a:spcPts val="0"/>
              </a:spcBef>
              <a:spcAft>
                <a:spcPts val="1600"/>
              </a:spcAft>
              <a:buClr>
                <a:schemeClr val="dk1"/>
              </a:buClr>
              <a:buSzPct val="78571"/>
              <a:buFont typeface="Arial"/>
              <a:buNone/>
            </a:pPr>
            <a:endParaRPr sz="1400" b="1">
              <a:solidFill>
                <a:schemeClr val="dk1"/>
              </a:solidFill>
            </a:endParaRPr>
          </a:p>
          <a:p>
            <a:pPr lv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200">
                <a:solidFill>
                  <a:schemeClr val="dk1"/>
                </a:solidFill>
              </a:rPr>
              <a:t>Once the protocol is developed, it’s time to put it into action……</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Again, there are many leadership roles a school nurse assumes within concussion management and care.  A critical role is as the coordinator of care, leader of the individual student’s multidisciplinary care team.  This team will have similar members to the concussion oversight team.</a:t>
            </a:r>
          </a:p>
          <a:p>
            <a:pPr lvl="0">
              <a:spcBef>
                <a:spcPts val="0"/>
              </a:spcBef>
              <a:buClr>
                <a:schemeClr val="dk1"/>
              </a:buClr>
              <a:buSzPct val="91666"/>
              <a:buFont typeface="Arial"/>
              <a:buNone/>
            </a:pPr>
            <a:r>
              <a:rPr lang="en" sz="1200">
                <a:solidFill>
                  <a:schemeClr val="dk1"/>
                </a:solidFill>
              </a:rPr>
              <a:t/>
            </a:r>
            <a:br>
              <a:rPr lang="en" sz="1200">
                <a:solidFill>
                  <a:schemeClr val="dk1"/>
                </a:solidFill>
              </a:rPr>
            </a:br>
            <a:r>
              <a:rPr lang="en" sz="1200">
                <a:solidFill>
                  <a:schemeClr val="dk1"/>
                </a:solidFill>
              </a:rPr>
              <a:t>The athletic trainer responsible for student athletes and the return to play process.</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 Teachers are responsible for carrying out accommodations in classroom and can help create new and innovative accommodations to address specific challenges in the classroom.</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Coaches support the student while they are out of their sport by understanding the restrictions and can provide the school nurse and other team members with sport-specific information as needed.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The primary care physician provides supportive medical care and direction, monitoring symptoms and recovery progress.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The social worker is important in the process, especially for meeting the social-emotional needs during recovery when the symptoms are prolonged or there is a pre-existing condition such as depression or anxiety.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The school counselor provides knowledge of class schedules, can recommend schedule adjustments, and is a liason for teachers regarding academic concerns, curriculum and course requirements.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If symptoms are prolonged, certain professionals may be added to the team such as a concussion specialist (typically a neurologist, neuropsychiatrist, or sports medicine physician); a school psychologist to assess concerns in learning/processing ability and possible neurocognitive educational testing; special education staff to review the case and accommodations, and provide assistance if an evaluation or tutoring support is needed; and other outside specialists such as a vision therapist, physical therapy needs for vestibular therapy, and a counselor or therapist to provide more emotional support during recovery.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Sometimes students may be immediately referred to concussion specialist if there is a history of multiple concussions, post-concussion syndrome, or other concurrent neurological issues/conditions.</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endParaRPr sz="1200">
              <a:solidFill>
                <a:schemeClr val="dk1"/>
              </a:solidFill>
            </a:endParaRPr>
          </a:p>
          <a:p>
            <a:pPr lv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200">
                <a:solidFill>
                  <a:schemeClr val="dk1"/>
                </a:solidFill>
              </a:rPr>
              <a:t>School nurses are always about prevention, continually looking for ways to prevent injury and illness.</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Using observation and the data collection as have previously mentioned, be aware of what’s happening in the building.  For Elementary schools - that would include assessing recess equipment - making sure it’s safe to use, PE classes - looking at equipment and facilities/rooms being used, and providing parents, staff, and students education about concussions.</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At the high school level there are similar issues with PE classes, more organized sports which would include collaborating with athletic trainers and athletic directors to investigate and examine injury prevention - the mechanism of injury, equipment safety), and providing education for parents, students, coaches, and teachers.</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Access to healthcare - school nurses help students access primary care for identifying concussions, education, and consult on preventing further injury; and school nurses know when to access emergency care for more immediate treatment.</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The presence of an athletic trainer is important to monitor and observe sports for injuries, provide ongoing care for the athlete and recognition of concussion symptoms, and be present for all sporting events is very important.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There is a continual need for a “culture change” - educating students, parents, coaches on the benefits of reporting concussions and emerging research and information such as the potential long term effects and risks of playing through symptoms. For example - Take care of yourself now so you can play later, and also hopefully play sooner than later. </a:t>
            </a:r>
          </a:p>
          <a:p>
            <a:pPr lvl="0">
              <a:spcBef>
                <a:spcPts val="0"/>
              </a:spcBef>
              <a:buNone/>
            </a:pPr>
            <a:endParaRPr sz="1200">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200">
                <a:solidFill>
                  <a:schemeClr val="dk1"/>
                </a:solidFill>
              </a:rPr>
              <a:t>Evaluation is a critical part of the nursing process.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As leaders - school nurses evaluate the system, process, protocol, and implementation of the protocol.  School nurses must be open to feedback from team members - for example, teachers sharing ideas of what works and doesn’t work, processing/debriefing specific cases, asking team members for feedback on what worked and didn’t work so well, or identifying an issue that arises which is not addressed in the current protocol.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Review the process within each student’s unique experience - there may be something that needs to be added or changed in the current protocol, based on the experience with a particular student or a trend that is identified in multiple students. </a:t>
            </a:r>
          </a:p>
          <a:p>
            <a:pPr lvl="0">
              <a:spcBef>
                <a:spcPts val="0"/>
              </a:spcBef>
              <a:buClr>
                <a:schemeClr val="dk1"/>
              </a:buClr>
              <a:buSzPct val="91666"/>
              <a:buFont typeface="Arial"/>
              <a:buNone/>
            </a:pPr>
            <a:endParaRPr sz="1200">
              <a:solidFill>
                <a:schemeClr val="dk1"/>
              </a:solidFill>
            </a:endParaRPr>
          </a:p>
          <a:p>
            <a:pPr lvl="0" rtl="0">
              <a:spcBef>
                <a:spcPts val="0"/>
              </a:spcBef>
              <a:buClr>
                <a:schemeClr val="dk1"/>
              </a:buClr>
              <a:buSzPct val="91666"/>
              <a:buFont typeface="Arial"/>
              <a:buNone/>
            </a:pPr>
            <a:r>
              <a:rPr lang="en" sz="1200">
                <a:solidFill>
                  <a:schemeClr val="dk1"/>
                </a:solidFill>
              </a:rPr>
              <a:t>Reconvene the concussion oversight team regularly.  The oversight team should meet at least annually, or more often if needed to make changes or upd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200">
                <a:solidFill>
                  <a:schemeClr val="dk1"/>
                </a:solidFill>
              </a:rPr>
              <a:t>School nurses are innovators who need to be creative and flexible in their approach to care and management.  Part of the evaluation process is looking for ways to enhance and improve delivery of care.  An example is assessing a student’s symptoms and progress during recovery and creating a tool that provides consistency and ease of use. A few schools developed a daily self-assessment rating scale tool that can be completed by the student. It provides a vehicle for the student to self-report and an opportunity to better communicate how he or she is feeling, as well as a teaching opportunity for the school nurse in response to the student’s report.  For example, the school nurse may ask “why is your headache a 4 today, when it’s been a 1 or 2 the past few days?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Another example is communicating the initial diagnosis and plan of care with other school staff.  That process may be something which is frequently re-assessed and tweaked based on methods of message delivery used by the school, as well as staff response and input on effectiveness of the message.  </a:t>
            </a:r>
          </a:p>
          <a:p>
            <a:pPr lvl="0">
              <a:spcBef>
                <a:spcPts val="0"/>
              </a:spcBef>
              <a:buClr>
                <a:schemeClr val="dk1"/>
              </a:buClr>
              <a:buSzPct val="91666"/>
              <a:buFont typeface="Arial"/>
              <a:buNone/>
            </a:pPr>
            <a:endParaRPr sz="1200">
              <a:solidFill>
                <a:schemeClr val="dk1"/>
              </a:solidFill>
            </a:endParaRPr>
          </a:p>
          <a:p>
            <a:pPr lvl="0">
              <a:spcBef>
                <a:spcPts val="0"/>
              </a:spcBef>
              <a:buClr>
                <a:schemeClr val="dk1"/>
              </a:buClr>
              <a:buSzPct val="91666"/>
              <a:buFont typeface="Arial"/>
              <a:buNone/>
            </a:pPr>
            <a:r>
              <a:rPr lang="en" sz="1200">
                <a:solidFill>
                  <a:schemeClr val="dk1"/>
                </a:solidFill>
              </a:rPr>
              <a:t>Staff and students, parents and teachers look to school nurses to be resources for health care issues and management. Concussion management and care is a rapidly changing and continually emerging topic. Therefore school nurses must always be looking for, and aware of links to evidence-based research, local experts, and other resources locally and nationally to refer individuals to for more information and assistance. </a:t>
            </a:r>
          </a:p>
          <a:p>
            <a:pPr lvl="0">
              <a:spcBef>
                <a:spcPts val="0"/>
              </a:spcBef>
              <a:buClr>
                <a:schemeClr val="dk1"/>
              </a:buClr>
              <a:buSzPct val="78571"/>
              <a:buFont typeface="Arial"/>
              <a:buNone/>
            </a:pPr>
            <a:endParaRPr sz="1400" b="1">
              <a:solidFill>
                <a:schemeClr val="dk1"/>
              </a:solidFill>
            </a:endParaRPr>
          </a:p>
          <a:p>
            <a:pPr lvl="0" rtl="0">
              <a:spcBef>
                <a:spcPts val="0"/>
              </a:spcBef>
              <a:buNone/>
            </a:pPr>
            <a:endParaRPr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 sz="1200">
                <a:solidFill>
                  <a:schemeClr val="dk1"/>
                </a:solidFill>
              </a:rPr>
              <a:t>Concussion management in a school environment is a complex issue.  The school nurse is challenged with maintaining the “duty of safe care” through knowledge of practice laws and current evidence-based research and practice guidelines.  </a:t>
            </a:r>
          </a:p>
          <a:p>
            <a:pPr lvl="0" rtl="0">
              <a:spcBef>
                <a:spcPts val="0"/>
              </a:spcBef>
              <a:buClr>
                <a:schemeClr val="dk1"/>
              </a:buClr>
              <a:buSzPct val="91666"/>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Most legal cases or issues happened when there wasn’t a protocol in place or the protocol was not followed properly. </a:t>
            </a:r>
          </a:p>
          <a:p>
            <a:pPr lvl="0" rtl="0">
              <a:lnSpc>
                <a:spcPct val="115000"/>
              </a:lnSpc>
              <a:spcBef>
                <a:spcPts val="0"/>
              </a:spcBef>
              <a:buClr>
                <a:schemeClr val="dk1"/>
              </a:buClr>
              <a:buSzPct val="91666"/>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Other issues include faulty equipment, negligent supervision from coaches and/or referees during games or practices, a lack of communication between staff such as coaches, nurses, and athletic trainers, or failure of an athletic trainer or nurse to refer a student to an outside medical professional for an evaluation. </a:t>
            </a:r>
          </a:p>
          <a:p>
            <a:pPr lvl="0" rtl="0">
              <a:lnSpc>
                <a:spcPct val="115000"/>
              </a:lnSpc>
              <a:spcBef>
                <a:spcPts val="0"/>
              </a:spcBef>
              <a:buClr>
                <a:schemeClr val="dk1"/>
              </a:buClr>
              <a:buSzPct val="91666"/>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Included here are some examples of scenarios that may arise</a:t>
            </a:r>
          </a:p>
          <a:p>
            <a:pPr lvl="0" rtl="0">
              <a:lnSpc>
                <a:spcPct val="115000"/>
              </a:lnSpc>
              <a:spcBef>
                <a:spcPts val="0"/>
              </a:spcBef>
              <a:buClr>
                <a:schemeClr val="dk1"/>
              </a:buClr>
              <a:buSzPct val="91666"/>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 PE participation and recess - how does the student “return” to those areas safely? </a:t>
            </a:r>
          </a:p>
          <a:p>
            <a:pPr lvl="0" rtl="0">
              <a:lnSpc>
                <a:spcPct val="115000"/>
              </a:lnSpc>
              <a:spcBef>
                <a:spcPts val="0"/>
              </a:spcBef>
              <a:buClr>
                <a:schemeClr val="dk1"/>
              </a:buClr>
              <a:buSzPct val="91666"/>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 Club or private sports organizations - these are organizations outside the jurisdiction of schools, and may lack a consistent athletic trainer or another health care professional on site, and a lack of education for coaches and other adults working with the athletes. </a:t>
            </a:r>
          </a:p>
          <a:p>
            <a:pPr lvl="0" rtl="0">
              <a:lnSpc>
                <a:spcPct val="115000"/>
              </a:lnSpc>
              <a:spcBef>
                <a:spcPts val="0"/>
              </a:spcBef>
              <a:buClr>
                <a:schemeClr val="dk1"/>
              </a:buClr>
              <a:buSzPct val="91666"/>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-Sometimes a student might begin RTP with the club sport, but hasn’t been cleared yet to full academics at school and is reporting symptoms to school staff.</a:t>
            </a:r>
          </a:p>
          <a:p>
            <a:pPr lvl="0" rtl="0">
              <a:lnSpc>
                <a:spcPct val="115000"/>
              </a:lnSpc>
              <a:spcBef>
                <a:spcPts val="0"/>
              </a:spcBef>
              <a:buClr>
                <a:schemeClr val="dk1"/>
              </a:buClr>
              <a:buSzPct val="91666"/>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 Physician recommendations are not always in alignment with current best practices. </a:t>
            </a:r>
          </a:p>
          <a:p>
            <a:pPr lvl="0" rtl="0">
              <a:lnSpc>
                <a:spcPct val="115000"/>
              </a:lnSpc>
              <a:spcBef>
                <a:spcPts val="0"/>
              </a:spcBef>
              <a:buClr>
                <a:schemeClr val="dk1"/>
              </a:buClr>
              <a:buSzPct val="91666"/>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There will be conflicts with various healthcare providers, parents, and others involved in caring for the student with a concussion. The school nurse’s responsibility in this situation is always his or her “duty of reasonable and safe care”. That’s really the bottom line.</a:t>
            </a:r>
          </a:p>
          <a:p>
            <a:pPr lvl="0">
              <a:lnSpc>
                <a:spcPct val="115000"/>
              </a:lnSpc>
              <a:spcBef>
                <a:spcPts val="0"/>
              </a:spcBef>
              <a:buClr>
                <a:schemeClr val="dk1"/>
              </a:buClr>
              <a:buSzPct val="91666"/>
              <a:buFont typeface="Arial"/>
              <a:buNone/>
            </a:pPr>
            <a:endParaRPr sz="1200">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6" name="Shape 3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sz="1200">
                <a:solidFill>
                  <a:schemeClr val="dk1"/>
                </a:solidFill>
              </a:rPr>
              <a:t>Here is one response to these issues and complex scenarios.  Cameron Traut and Nancy Dube, recently retired state school nurse consultant in Maine, are co-authoring a chapter on concussion issues within a legal resource manual for school nurses. As they dug deeper into legal issues and read a few cases along the way, they reached the conclusion that the “Duty of Reasonable and Safe Care” was the main theme when considering legal issues as a school nurse.  This decision making checklist is the result of pulling together all of the legal and ethical components for a school nurse to consider as an action plan is created in response to a challenging situation. </a:t>
            </a:r>
          </a:p>
          <a:p>
            <a:pPr lvl="0" rtl="0">
              <a:lnSpc>
                <a:spcPct val="115000"/>
              </a:lnSpc>
              <a:spcBef>
                <a:spcPts val="0"/>
              </a:spcBef>
              <a:buClr>
                <a:schemeClr val="dk1"/>
              </a:buClr>
              <a:buSzPct val="91666"/>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Federal Laws -  An example would be 504s and IEP planning. </a:t>
            </a:r>
          </a:p>
          <a:p>
            <a:pPr lvl="0" rtl="0">
              <a:lnSpc>
                <a:spcPct val="115000"/>
              </a:lnSpc>
              <a:spcBef>
                <a:spcPts val="0"/>
              </a:spcBef>
              <a:buClr>
                <a:schemeClr val="dk1"/>
              </a:buClr>
              <a:buSzPct val="91666"/>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The Illinois Nurse Practice Act - is the school nurse practicing within the nursing regulations specific to Illinois law?</a:t>
            </a:r>
          </a:p>
          <a:p>
            <a:pPr lvl="0" rtl="0">
              <a:lnSpc>
                <a:spcPct val="115000"/>
              </a:lnSpc>
              <a:spcBef>
                <a:spcPts val="0"/>
              </a:spcBef>
              <a:buClr>
                <a:schemeClr val="dk1"/>
              </a:buClr>
              <a:buSzPct val="91666"/>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The Illinois Department of Public Health - are there any pertinent rules/regulations to follow? </a:t>
            </a:r>
          </a:p>
          <a:p>
            <a:pPr lvl="0" rtl="0">
              <a:lnSpc>
                <a:spcPct val="115000"/>
              </a:lnSpc>
              <a:spcBef>
                <a:spcPts val="0"/>
              </a:spcBef>
              <a:buClr>
                <a:schemeClr val="dk1"/>
              </a:buClr>
              <a:buSzPct val="91666"/>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The Illinois State Board of Education - what is in the school code and what is the ISBE recommendations for care and management? </a:t>
            </a:r>
          </a:p>
          <a:p>
            <a:pPr lvl="0" rtl="0">
              <a:lnSpc>
                <a:spcPct val="115000"/>
              </a:lnSpc>
              <a:spcBef>
                <a:spcPts val="0"/>
              </a:spcBef>
              <a:buClr>
                <a:schemeClr val="dk1"/>
              </a:buClr>
              <a:buSzPct val="91666"/>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Local school district policy or protocol - is it being followed?</a:t>
            </a:r>
          </a:p>
          <a:p>
            <a:pPr lvl="0" rtl="0">
              <a:lnSpc>
                <a:spcPct val="115000"/>
              </a:lnSpc>
              <a:spcBef>
                <a:spcPts val="0"/>
              </a:spcBef>
              <a:buClr>
                <a:schemeClr val="dk1"/>
              </a:buClr>
              <a:buSzPct val="91666"/>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Always must consider the current nursing standards for best practice, such as school nursing and ANA scope and standards </a:t>
            </a:r>
          </a:p>
          <a:p>
            <a:pPr lvl="0" rtl="0">
              <a:lnSpc>
                <a:spcPct val="115000"/>
              </a:lnSpc>
              <a:spcBef>
                <a:spcPts val="0"/>
              </a:spcBef>
              <a:buClr>
                <a:schemeClr val="dk1"/>
              </a:buClr>
              <a:buSzPct val="91666"/>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What does current evidence-based research say? It’s very important to stay connected to current research </a:t>
            </a:r>
          </a:p>
          <a:p>
            <a:pPr lvl="0" rtl="0">
              <a:lnSpc>
                <a:spcPct val="115000"/>
              </a:lnSpc>
              <a:spcBef>
                <a:spcPts val="0"/>
              </a:spcBef>
              <a:buClr>
                <a:schemeClr val="dk1"/>
              </a:buClr>
              <a:buSzPct val="91666"/>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And that is possible with the help of professional organizations such as IASN and NASN </a:t>
            </a:r>
          </a:p>
          <a:p>
            <a:pPr lvl="0" rtl="0">
              <a:lnSpc>
                <a:spcPct val="115000"/>
              </a:lnSpc>
              <a:spcBef>
                <a:spcPts val="0"/>
              </a:spcBef>
              <a:buClr>
                <a:schemeClr val="dk1"/>
              </a:buClr>
              <a:buSzPct val="91666"/>
              <a:buFont typeface="Arial"/>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And then learn by examples - read the literature on specific cases - what went wrong, and learn from that</a:t>
            </a:r>
          </a:p>
          <a:p>
            <a:pPr lvl="0">
              <a:spcBef>
                <a:spcPts val="0"/>
              </a:spcBef>
              <a:buClr>
                <a:schemeClr val="dk1"/>
              </a:buClr>
              <a:buSzPct val="91666"/>
              <a:buFont typeface="Arial"/>
              <a:buNone/>
            </a:pPr>
            <a:endParaRPr sz="1200">
              <a:solidFill>
                <a:schemeClr val="dk1"/>
              </a:solidFill>
            </a:endParaRPr>
          </a:p>
          <a:p>
            <a:pPr lvl="0">
              <a:spcBef>
                <a:spcPts val="0"/>
              </a:spcBef>
              <a:buNone/>
            </a:pP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4" name="Shape 4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2" name="Shape 4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8" name="Shape 4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4" name="Shape 4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Shape 4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6" name="Shape 4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2" name="Shape 4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8" name="Shape 4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8" name="Shape 4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4" name="Shape 4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0" name="Shape 4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6" name="Shape 4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2" name="Shape 5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8" name="Shape 5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4" name="Shape 5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mailto:iaschoolnurses@gmail.com" TargetMode="External"/><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www.cdc.gov/headsup/schools/index.html"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hyperlink" Target="https://www.nhbar.org/uploads/pdf/BJ-Autumn2011-Vol52-No3-Pg26.pdf"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ilga.gov/"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 Id="rId5" Type="http://schemas.openxmlformats.org/officeDocument/2006/relationships/hyperlink" Target="http://luriechildrens.peachnewmedia.com/store/seminar/seminar.php?seminar=45893" TargetMode="External"/><Relationship Id="rId4" Type="http://schemas.openxmlformats.org/officeDocument/2006/relationships/hyperlink" Target="http://www.ncbi.nlm.nih.gov/books/NBK169016/"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education.ne.gov/sped/birsst/BRIDGING%20THE%20GAP%20Booklet%20plus%20Appendices.pdf"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hyperlink" Target="http://www.neurologyreviews.com/specialty-focus/traumatic-brain-injury-tbi/article/looking-beyond-rest-to-active-and-targeted-treatments-for-concussion/2fdc2b5d656e136eb42983a3a3a5dd37.html"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http://www.athleticbusiness.com/civil-actions/concussion-lawsuit-examines-school-nurse-s-duty-of-care.html" TargetMode="External"/><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hyperlink" Target="http://researchguides.ebling.library.wisc.edu/c.php?g=293229&amp;p=1953402"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www.aan.com/contact-aan/" TargetMode="External"/><Relationship Id="rId7" Type="http://schemas.openxmlformats.org/officeDocument/2006/relationships/hyperlink" Target="https://www.glenbrook225.org/gbs/Athletics/Training-Program/Documents/Academic-Policy-Concussionpdf.aspx" TargetMode="External"/><Relationship Id="rId2" Type="http://schemas.openxmlformats.org/officeDocument/2006/relationships/notesSlide" Target="../notesSlides/notesSlide76.xml"/><Relationship Id="rId1" Type="http://schemas.openxmlformats.org/officeDocument/2006/relationships/slideLayout" Target="../slideLayouts/slideLayout3.xml"/><Relationship Id="rId6" Type="http://schemas.openxmlformats.org/officeDocument/2006/relationships/hyperlink" Target="http://www.ihsa.org/Resources/SportsMedicine/ConcussionManagement.aspx" TargetMode="External"/><Relationship Id="rId5" Type="http://schemas.openxmlformats.org/officeDocument/2006/relationships/hyperlink" Target="http://www.cdc.gov/headsup/pdfs/providers/ace_care_plan_school_version_a.pdf" TargetMode="External"/><Relationship Id="rId4" Type="http://schemas.openxmlformats.org/officeDocument/2006/relationships/hyperlink" Target="https://www.cdc.gov/headsup/"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nfhs.org/resources/sports-medicine/" TargetMode="External"/><Relationship Id="rId2" Type="http://schemas.openxmlformats.org/officeDocument/2006/relationships/notesSlide" Target="../notesSlides/notesSlide77.xml"/><Relationship Id="rId1" Type="http://schemas.openxmlformats.org/officeDocument/2006/relationships/slideLayout" Target="../slideLayouts/slideLayout3.xml"/><Relationship Id="rId6" Type="http://schemas.openxmlformats.org/officeDocument/2006/relationships/hyperlink" Target="https://medlineplus.gov/concussion.html" TargetMode="External"/><Relationship Id="rId5" Type="http://schemas.openxmlformats.org/officeDocument/2006/relationships/hyperlink" Target="http://www.upmc.com/Services/sports-medicine/services/concussion/Pages/default.aspx" TargetMode="External"/><Relationship Id="rId4" Type="http://schemas.openxmlformats.org/officeDocument/2006/relationships/hyperlink" Target="http://www.nationwidechildrens.org/concussion-toolki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363575"/>
            <a:ext cx="8520600" cy="2274000"/>
          </a:xfrm>
          <a:prstGeom prst="rect">
            <a:avLst/>
          </a:prstGeom>
        </p:spPr>
        <p:txBody>
          <a:bodyPr lIns="91425" tIns="91425" rIns="91425" bIns="91425" anchor="b" anchorCtr="0">
            <a:noAutofit/>
          </a:bodyPr>
          <a:lstStyle/>
          <a:p>
            <a:pPr lvl="0">
              <a:spcBef>
                <a:spcPts val="0"/>
              </a:spcBef>
              <a:buNone/>
            </a:pPr>
            <a:r>
              <a:rPr lang="en"/>
              <a:t>The Illinois School Nurse’s Role in Concussion Management</a:t>
            </a:r>
          </a:p>
        </p:txBody>
      </p:sp>
      <p:sp>
        <p:nvSpPr>
          <p:cNvPr id="55" name="Shape 55"/>
          <p:cNvSpPr txBox="1">
            <a:spLocks noGrp="1"/>
          </p:cNvSpPr>
          <p:nvPr>
            <p:ph type="subTitle" idx="1"/>
          </p:nvPr>
        </p:nvSpPr>
        <p:spPr>
          <a:xfrm>
            <a:off x="311700" y="2637700"/>
            <a:ext cx="8520600" cy="24135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r>
              <a:rPr lang="en" sz="2400" b="1"/>
              <a:t>Presented by The Illinois Association of School Nurses</a:t>
            </a:r>
          </a:p>
        </p:txBody>
      </p:sp>
      <p:pic>
        <p:nvPicPr>
          <p:cNvPr id="56" name="Shape 56"/>
          <p:cNvPicPr preferRelativeResize="0"/>
          <p:nvPr/>
        </p:nvPicPr>
        <p:blipFill>
          <a:blip r:embed="rId3">
            <a:alphaModFix/>
          </a:blip>
          <a:stretch>
            <a:fillRect/>
          </a:stretch>
        </p:blipFill>
        <p:spPr>
          <a:xfrm>
            <a:off x="3154425" y="2637687"/>
            <a:ext cx="2609850" cy="17430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ctrTitle"/>
          </p:nvPr>
        </p:nvSpPr>
        <p:spPr>
          <a:xfrm>
            <a:off x="311700" y="744575"/>
            <a:ext cx="8520600" cy="903900"/>
          </a:xfrm>
          <a:prstGeom prst="rect">
            <a:avLst/>
          </a:prstGeom>
        </p:spPr>
        <p:txBody>
          <a:bodyPr lIns="91425" tIns="91425" rIns="91425" bIns="91425" anchor="b" anchorCtr="0">
            <a:noAutofit/>
          </a:bodyPr>
          <a:lstStyle/>
          <a:p>
            <a:pPr lvl="0">
              <a:spcBef>
                <a:spcPts val="0"/>
              </a:spcBef>
              <a:buNone/>
            </a:pPr>
            <a:r>
              <a:rPr lang="en" sz="4800"/>
              <a:t>True or False</a:t>
            </a:r>
          </a:p>
        </p:txBody>
      </p:sp>
      <p:sp>
        <p:nvSpPr>
          <p:cNvPr id="111" name="Shape 111"/>
          <p:cNvSpPr txBox="1">
            <a:spLocks noGrp="1"/>
          </p:cNvSpPr>
          <p:nvPr>
            <p:ph type="subTitle" idx="1"/>
          </p:nvPr>
        </p:nvSpPr>
        <p:spPr>
          <a:xfrm>
            <a:off x="311700" y="2189275"/>
            <a:ext cx="8520600" cy="1437600"/>
          </a:xfrm>
          <a:prstGeom prst="rect">
            <a:avLst/>
          </a:prstGeom>
        </p:spPr>
        <p:txBody>
          <a:bodyPr lIns="91425" tIns="91425" rIns="91425" bIns="91425" anchor="t" anchorCtr="0">
            <a:noAutofit/>
          </a:bodyPr>
          <a:lstStyle/>
          <a:p>
            <a:pPr lvl="0" rtl="0">
              <a:lnSpc>
                <a:spcPct val="115000"/>
              </a:lnSpc>
              <a:spcBef>
                <a:spcPts val="0"/>
              </a:spcBef>
              <a:buNone/>
            </a:pPr>
            <a:r>
              <a:rPr lang="en" sz="2400" b="1">
                <a:solidFill>
                  <a:schemeClr val="dk1"/>
                </a:solidFill>
              </a:rPr>
              <a:t>4.  A concussion will affect a student physically, cognitively, emotionally and may even affect sleep.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311700" y="744575"/>
            <a:ext cx="8520600" cy="983100"/>
          </a:xfrm>
          <a:prstGeom prst="rect">
            <a:avLst/>
          </a:prstGeom>
        </p:spPr>
        <p:txBody>
          <a:bodyPr lIns="91425" tIns="91425" rIns="91425" bIns="91425" anchor="b" anchorCtr="0">
            <a:noAutofit/>
          </a:bodyPr>
          <a:lstStyle/>
          <a:p>
            <a:pPr lvl="0" rtl="0">
              <a:spcBef>
                <a:spcPts val="0"/>
              </a:spcBef>
              <a:buNone/>
            </a:pPr>
            <a:r>
              <a:rPr lang="en" sz="3000" b="1"/>
              <a:t>Correct answer:  TRUE</a:t>
            </a:r>
          </a:p>
        </p:txBody>
      </p:sp>
      <p:sp>
        <p:nvSpPr>
          <p:cNvPr id="117" name="Shape 117"/>
          <p:cNvSpPr txBox="1">
            <a:spLocks noGrp="1"/>
          </p:cNvSpPr>
          <p:nvPr>
            <p:ph type="subTitle" idx="1"/>
          </p:nvPr>
        </p:nvSpPr>
        <p:spPr>
          <a:xfrm>
            <a:off x="311700" y="2083775"/>
            <a:ext cx="8520600" cy="15429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ctrTitle"/>
          </p:nvPr>
        </p:nvSpPr>
        <p:spPr>
          <a:xfrm>
            <a:off x="311700" y="567100"/>
            <a:ext cx="8520600" cy="949500"/>
          </a:xfrm>
          <a:prstGeom prst="rect">
            <a:avLst/>
          </a:prstGeom>
        </p:spPr>
        <p:txBody>
          <a:bodyPr lIns="91425" tIns="91425" rIns="91425" bIns="91425" anchor="b" anchorCtr="0">
            <a:noAutofit/>
          </a:bodyPr>
          <a:lstStyle/>
          <a:p>
            <a:pPr lvl="0">
              <a:spcBef>
                <a:spcPts val="0"/>
              </a:spcBef>
              <a:buNone/>
            </a:pPr>
            <a:r>
              <a:rPr lang="en" sz="4800"/>
              <a:t>True or False</a:t>
            </a:r>
          </a:p>
        </p:txBody>
      </p:sp>
      <p:sp>
        <p:nvSpPr>
          <p:cNvPr id="123" name="Shape 123"/>
          <p:cNvSpPr txBox="1">
            <a:spLocks noGrp="1"/>
          </p:cNvSpPr>
          <p:nvPr>
            <p:ph type="subTitle" idx="1"/>
          </p:nvPr>
        </p:nvSpPr>
        <p:spPr>
          <a:xfrm>
            <a:off x="311700" y="2228850"/>
            <a:ext cx="8520600" cy="1397700"/>
          </a:xfrm>
          <a:prstGeom prst="rect">
            <a:avLst/>
          </a:prstGeom>
        </p:spPr>
        <p:txBody>
          <a:bodyPr lIns="91425" tIns="91425" rIns="91425" bIns="91425" anchor="t" anchorCtr="0">
            <a:noAutofit/>
          </a:bodyPr>
          <a:lstStyle/>
          <a:p>
            <a:pPr lvl="0" rtl="0">
              <a:lnSpc>
                <a:spcPct val="115000"/>
              </a:lnSpc>
              <a:spcBef>
                <a:spcPts val="0"/>
              </a:spcBef>
              <a:buNone/>
            </a:pPr>
            <a:r>
              <a:rPr lang="en" sz="2400" b="1">
                <a:solidFill>
                  <a:schemeClr val="dk1"/>
                </a:solidFill>
              </a:rPr>
              <a:t>5.  A concussion can be diagnosed with a skull x-ray, CAT scan and/or a MRI.</a:t>
            </a:r>
          </a:p>
          <a:p>
            <a:pPr lvl="0">
              <a:spcBef>
                <a:spcPts val="0"/>
              </a:spcBef>
              <a:buNone/>
            </a:pP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311700" y="744575"/>
            <a:ext cx="8520600" cy="983100"/>
          </a:xfrm>
          <a:prstGeom prst="rect">
            <a:avLst/>
          </a:prstGeom>
        </p:spPr>
        <p:txBody>
          <a:bodyPr lIns="91425" tIns="91425" rIns="91425" bIns="91425" anchor="b" anchorCtr="0">
            <a:noAutofit/>
          </a:bodyPr>
          <a:lstStyle/>
          <a:p>
            <a:pPr lvl="0" rtl="0">
              <a:spcBef>
                <a:spcPts val="0"/>
              </a:spcBef>
              <a:buNone/>
            </a:pPr>
            <a:r>
              <a:rPr lang="en" sz="3000" b="1"/>
              <a:t>Correct answer:  FALSE</a:t>
            </a:r>
          </a:p>
        </p:txBody>
      </p:sp>
      <p:sp>
        <p:nvSpPr>
          <p:cNvPr id="129" name="Shape 129"/>
          <p:cNvSpPr txBox="1">
            <a:spLocks noGrp="1"/>
          </p:cNvSpPr>
          <p:nvPr>
            <p:ph type="subTitle" idx="1"/>
          </p:nvPr>
        </p:nvSpPr>
        <p:spPr>
          <a:xfrm>
            <a:off x="311700" y="2083775"/>
            <a:ext cx="8520600" cy="15429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11700" y="744575"/>
            <a:ext cx="8520600" cy="877500"/>
          </a:xfrm>
          <a:prstGeom prst="rect">
            <a:avLst/>
          </a:prstGeom>
        </p:spPr>
        <p:txBody>
          <a:bodyPr lIns="91425" tIns="91425" rIns="91425" bIns="91425" anchor="b" anchorCtr="0">
            <a:noAutofit/>
          </a:bodyPr>
          <a:lstStyle/>
          <a:p>
            <a:pPr lvl="0">
              <a:spcBef>
                <a:spcPts val="0"/>
              </a:spcBef>
              <a:buNone/>
            </a:pPr>
            <a:r>
              <a:rPr lang="en" sz="4800" dirty="0"/>
              <a:t>True or False</a:t>
            </a:r>
          </a:p>
        </p:txBody>
      </p:sp>
      <p:sp>
        <p:nvSpPr>
          <p:cNvPr id="135" name="Shape 135"/>
          <p:cNvSpPr txBox="1">
            <a:spLocks noGrp="1"/>
          </p:cNvSpPr>
          <p:nvPr>
            <p:ph type="subTitle" idx="1"/>
          </p:nvPr>
        </p:nvSpPr>
        <p:spPr>
          <a:xfrm>
            <a:off x="311700" y="1859575"/>
            <a:ext cx="8520600" cy="1767300"/>
          </a:xfrm>
          <a:prstGeom prst="rect">
            <a:avLst/>
          </a:prstGeom>
        </p:spPr>
        <p:txBody>
          <a:bodyPr lIns="91425" tIns="91425" rIns="91425" bIns="91425" anchor="t" anchorCtr="0">
            <a:noAutofit/>
          </a:bodyPr>
          <a:lstStyle/>
          <a:p>
            <a:pPr lvl="0" rtl="0">
              <a:lnSpc>
                <a:spcPct val="115000"/>
              </a:lnSpc>
              <a:spcBef>
                <a:spcPts val="0"/>
              </a:spcBef>
              <a:buClr>
                <a:schemeClr val="dk1"/>
              </a:buClr>
              <a:buSzPct val="45833"/>
              <a:buFont typeface="Arial"/>
              <a:buNone/>
            </a:pPr>
            <a:r>
              <a:rPr lang="en" sz="2400" b="1" dirty="0">
                <a:solidFill>
                  <a:schemeClr val="dk1"/>
                </a:solidFill>
              </a:rPr>
              <a:t>6.  Some factors that may impede recovery from a concussion include: a history of prior concussions, a history </a:t>
            </a:r>
            <a:r>
              <a:rPr lang="en" sz="2400" b="1" dirty="0" smtClean="0">
                <a:solidFill>
                  <a:schemeClr val="dk1"/>
                </a:solidFill>
              </a:rPr>
              <a:t>of </a:t>
            </a:r>
            <a:r>
              <a:rPr lang="en" sz="2400" b="1" dirty="0">
                <a:solidFill>
                  <a:schemeClr val="dk1"/>
                </a:solidFill>
              </a:rPr>
              <a:t>headaches or migraines, a </a:t>
            </a:r>
          </a:p>
          <a:p>
            <a:pPr lvl="0" rtl="0">
              <a:lnSpc>
                <a:spcPct val="115000"/>
              </a:lnSpc>
              <a:spcBef>
                <a:spcPts val="0"/>
              </a:spcBef>
              <a:buClr>
                <a:schemeClr val="dk1"/>
              </a:buClr>
              <a:buSzPct val="45833"/>
              <a:buFont typeface="Arial"/>
              <a:buNone/>
            </a:pPr>
            <a:r>
              <a:rPr lang="en" sz="2400" b="1" dirty="0">
                <a:solidFill>
                  <a:schemeClr val="dk1"/>
                </a:solidFill>
              </a:rPr>
              <a:t>     diagnosis of ADHD, learning disability, or sleep disorder, but NOT mental health disorders.</a:t>
            </a:r>
          </a:p>
          <a:p>
            <a:pPr lvl="0">
              <a:spcBef>
                <a:spcPts val="0"/>
              </a:spcBef>
              <a:buNone/>
            </a:pPr>
            <a:endParaRPr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311700" y="744575"/>
            <a:ext cx="8520600" cy="983100"/>
          </a:xfrm>
          <a:prstGeom prst="rect">
            <a:avLst/>
          </a:prstGeom>
        </p:spPr>
        <p:txBody>
          <a:bodyPr lIns="91425" tIns="91425" rIns="91425" bIns="91425" anchor="b" anchorCtr="0">
            <a:noAutofit/>
          </a:bodyPr>
          <a:lstStyle/>
          <a:p>
            <a:pPr lvl="0" rtl="0">
              <a:spcBef>
                <a:spcPts val="0"/>
              </a:spcBef>
              <a:buNone/>
            </a:pPr>
            <a:r>
              <a:rPr lang="en" sz="3000" b="1"/>
              <a:t>Correct answer:  FALSE</a:t>
            </a:r>
          </a:p>
        </p:txBody>
      </p:sp>
      <p:sp>
        <p:nvSpPr>
          <p:cNvPr id="141" name="Shape 141"/>
          <p:cNvSpPr txBox="1">
            <a:spLocks noGrp="1"/>
          </p:cNvSpPr>
          <p:nvPr>
            <p:ph type="subTitle" idx="1"/>
          </p:nvPr>
        </p:nvSpPr>
        <p:spPr>
          <a:xfrm>
            <a:off x="311700" y="2083775"/>
            <a:ext cx="8520600" cy="15429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311700" y="744575"/>
            <a:ext cx="8520600" cy="864300"/>
          </a:xfrm>
          <a:prstGeom prst="rect">
            <a:avLst/>
          </a:prstGeom>
        </p:spPr>
        <p:txBody>
          <a:bodyPr lIns="91425" tIns="91425" rIns="91425" bIns="91425" anchor="b" anchorCtr="0">
            <a:noAutofit/>
          </a:bodyPr>
          <a:lstStyle/>
          <a:p>
            <a:pPr lvl="0">
              <a:spcBef>
                <a:spcPts val="0"/>
              </a:spcBef>
              <a:buNone/>
            </a:pPr>
            <a:r>
              <a:rPr lang="en" sz="4800"/>
              <a:t>True or False</a:t>
            </a:r>
          </a:p>
        </p:txBody>
      </p:sp>
      <p:sp>
        <p:nvSpPr>
          <p:cNvPr id="147" name="Shape 147"/>
          <p:cNvSpPr txBox="1">
            <a:spLocks noGrp="1"/>
          </p:cNvSpPr>
          <p:nvPr>
            <p:ph type="subTitle" idx="1"/>
          </p:nvPr>
        </p:nvSpPr>
        <p:spPr>
          <a:xfrm>
            <a:off x="311700" y="2110150"/>
            <a:ext cx="8520600" cy="1516500"/>
          </a:xfrm>
          <a:prstGeom prst="rect">
            <a:avLst/>
          </a:prstGeom>
        </p:spPr>
        <p:txBody>
          <a:bodyPr lIns="91425" tIns="91425" rIns="91425" bIns="91425" anchor="t" anchorCtr="0">
            <a:noAutofit/>
          </a:bodyPr>
          <a:lstStyle/>
          <a:p>
            <a:pPr lvl="0" rtl="0">
              <a:lnSpc>
                <a:spcPct val="115000"/>
              </a:lnSpc>
              <a:spcBef>
                <a:spcPts val="0"/>
              </a:spcBef>
              <a:buClr>
                <a:schemeClr val="dk1"/>
              </a:buClr>
              <a:buSzPct val="45833"/>
              <a:buFont typeface="Arial"/>
              <a:buNone/>
            </a:pPr>
            <a:r>
              <a:rPr lang="en" sz="2400" b="1">
                <a:solidFill>
                  <a:schemeClr val="dk1"/>
                </a:solidFill>
              </a:rPr>
              <a:t>7.  Currently, cognitive rest is the initial treatment of choice for concussion.</a:t>
            </a:r>
          </a:p>
          <a:p>
            <a:pPr lvl="0">
              <a:spcBef>
                <a:spcPts val="0"/>
              </a:spcBef>
              <a:buNone/>
            </a:pP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ctrTitle"/>
          </p:nvPr>
        </p:nvSpPr>
        <p:spPr>
          <a:xfrm>
            <a:off x="311700" y="744575"/>
            <a:ext cx="8520600" cy="983100"/>
          </a:xfrm>
          <a:prstGeom prst="rect">
            <a:avLst/>
          </a:prstGeom>
        </p:spPr>
        <p:txBody>
          <a:bodyPr lIns="91425" tIns="91425" rIns="91425" bIns="91425" anchor="b" anchorCtr="0">
            <a:noAutofit/>
          </a:bodyPr>
          <a:lstStyle/>
          <a:p>
            <a:pPr lvl="0" rtl="0">
              <a:spcBef>
                <a:spcPts val="0"/>
              </a:spcBef>
              <a:buNone/>
            </a:pPr>
            <a:r>
              <a:rPr lang="en" sz="3000" b="1"/>
              <a:t>Correct answer:  TRUE</a:t>
            </a:r>
          </a:p>
        </p:txBody>
      </p:sp>
      <p:sp>
        <p:nvSpPr>
          <p:cNvPr id="153" name="Shape 153"/>
          <p:cNvSpPr txBox="1">
            <a:spLocks noGrp="1"/>
          </p:cNvSpPr>
          <p:nvPr>
            <p:ph type="subTitle" idx="1"/>
          </p:nvPr>
        </p:nvSpPr>
        <p:spPr>
          <a:xfrm>
            <a:off x="311700" y="2083775"/>
            <a:ext cx="8520600" cy="15429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ctrTitle"/>
          </p:nvPr>
        </p:nvSpPr>
        <p:spPr>
          <a:xfrm>
            <a:off x="311700" y="744575"/>
            <a:ext cx="8520600" cy="877500"/>
          </a:xfrm>
          <a:prstGeom prst="rect">
            <a:avLst/>
          </a:prstGeom>
        </p:spPr>
        <p:txBody>
          <a:bodyPr lIns="91425" tIns="91425" rIns="91425" bIns="91425" anchor="b" anchorCtr="0">
            <a:noAutofit/>
          </a:bodyPr>
          <a:lstStyle/>
          <a:p>
            <a:pPr lvl="0">
              <a:spcBef>
                <a:spcPts val="0"/>
              </a:spcBef>
              <a:buNone/>
            </a:pPr>
            <a:r>
              <a:rPr lang="en" sz="4800"/>
              <a:t>True or False</a:t>
            </a:r>
          </a:p>
        </p:txBody>
      </p:sp>
      <p:sp>
        <p:nvSpPr>
          <p:cNvPr id="159" name="Shape 159"/>
          <p:cNvSpPr txBox="1">
            <a:spLocks noGrp="1"/>
          </p:cNvSpPr>
          <p:nvPr>
            <p:ph type="subTitle" idx="1"/>
          </p:nvPr>
        </p:nvSpPr>
        <p:spPr>
          <a:xfrm>
            <a:off x="311700" y="2307975"/>
            <a:ext cx="8520600" cy="1318800"/>
          </a:xfrm>
          <a:prstGeom prst="rect">
            <a:avLst/>
          </a:prstGeom>
        </p:spPr>
        <p:txBody>
          <a:bodyPr lIns="91425" tIns="91425" rIns="91425" bIns="91425" anchor="t" anchorCtr="0">
            <a:noAutofit/>
          </a:bodyPr>
          <a:lstStyle/>
          <a:p>
            <a:pPr lvl="0" rtl="0">
              <a:lnSpc>
                <a:spcPct val="115000"/>
              </a:lnSpc>
              <a:spcBef>
                <a:spcPts val="0"/>
              </a:spcBef>
              <a:buClr>
                <a:schemeClr val="dk1"/>
              </a:buClr>
              <a:buSzPct val="45833"/>
              <a:buFont typeface="Arial"/>
              <a:buNone/>
            </a:pPr>
            <a:r>
              <a:rPr lang="en" sz="2400" b="1">
                <a:solidFill>
                  <a:schemeClr val="dk1"/>
                </a:solidFill>
              </a:rPr>
              <a:t>8.  In Illinois, students must have a physician’s clearance to begin the Return-to-Learn and the Return-to-Play    </a:t>
            </a:r>
          </a:p>
          <a:p>
            <a:pPr lvl="0" rtl="0">
              <a:lnSpc>
                <a:spcPct val="115000"/>
              </a:lnSpc>
              <a:spcBef>
                <a:spcPts val="0"/>
              </a:spcBef>
              <a:buClr>
                <a:schemeClr val="dk1"/>
              </a:buClr>
              <a:buSzPct val="45833"/>
              <a:buFont typeface="Arial"/>
              <a:buNone/>
            </a:pPr>
            <a:r>
              <a:rPr lang="en" sz="2400" b="1">
                <a:solidFill>
                  <a:schemeClr val="dk1"/>
                </a:solidFill>
              </a:rPr>
              <a:t>     Protocols.</a:t>
            </a:r>
          </a:p>
          <a:p>
            <a:pPr lvl="0">
              <a:spcBef>
                <a:spcPts val="0"/>
              </a:spcBef>
              <a:buNone/>
            </a:pP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ctrTitle"/>
          </p:nvPr>
        </p:nvSpPr>
        <p:spPr>
          <a:xfrm>
            <a:off x="311700" y="744575"/>
            <a:ext cx="8520600" cy="983100"/>
          </a:xfrm>
          <a:prstGeom prst="rect">
            <a:avLst/>
          </a:prstGeom>
        </p:spPr>
        <p:txBody>
          <a:bodyPr lIns="91425" tIns="91425" rIns="91425" bIns="91425" anchor="b" anchorCtr="0">
            <a:noAutofit/>
          </a:bodyPr>
          <a:lstStyle/>
          <a:p>
            <a:pPr lvl="0" rtl="0">
              <a:spcBef>
                <a:spcPts val="0"/>
              </a:spcBef>
              <a:buNone/>
            </a:pPr>
            <a:r>
              <a:rPr lang="en" sz="3000" b="1"/>
              <a:t>Correct answer:  TRUE</a:t>
            </a:r>
          </a:p>
        </p:txBody>
      </p:sp>
      <p:sp>
        <p:nvSpPr>
          <p:cNvPr id="165" name="Shape 165"/>
          <p:cNvSpPr txBox="1">
            <a:spLocks noGrp="1"/>
          </p:cNvSpPr>
          <p:nvPr>
            <p:ph type="subTitle" idx="1"/>
          </p:nvPr>
        </p:nvSpPr>
        <p:spPr>
          <a:xfrm>
            <a:off x="311700" y="2083775"/>
            <a:ext cx="8520600" cy="15429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311700" y="181775"/>
            <a:ext cx="8520600" cy="1144200"/>
          </a:xfrm>
          <a:prstGeom prst="rect">
            <a:avLst/>
          </a:prstGeom>
        </p:spPr>
        <p:txBody>
          <a:bodyPr lIns="91425" tIns="91425" rIns="91425" bIns="91425" anchor="b" anchorCtr="0">
            <a:noAutofit/>
          </a:bodyPr>
          <a:lstStyle/>
          <a:p>
            <a:pPr lvl="0" algn="l" rtl="0">
              <a:spcBef>
                <a:spcPts val="0"/>
              </a:spcBef>
              <a:buNone/>
            </a:pPr>
            <a:r>
              <a:rPr lang="en" sz="1800" b="1" dirty="0">
                <a:solidFill>
                  <a:srgbClr val="0000FF"/>
                </a:solidFill>
              </a:rPr>
              <a:t>Course Description: </a:t>
            </a:r>
          </a:p>
          <a:p>
            <a:pPr lvl="0" algn="l">
              <a:spcBef>
                <a:spcPts val="0"/>
              </a:spcBef>
              <a:buNone/>
            </a:pPr>
            <a:r>
              <a:rPr lang="en" sz="1800" dirty="0"/>
              <a:t>This program is an overview of concussion education and care, designed to meet the mandated training requirement for Illinois nurses working in schools, as described in P.A. 099-0245, The Youth Sports Concussion Safety Act.</a:t>
            </a:r>
          </a:p>
        </p:txBody>
      </p:sp>
      <p:sp>
        <p:nvSpPr>
          <p:cNvPr id="62" name="Shape 62"/>
          <p:cNvSpPr txBox="1">
            <a:spLocks noGrp="1"/>
          </p:cNvSpPr>
          <p:nvPr>
            <p:ph type="subTitle" idx="1"/>
          </p:nvPr>
        </p:nvSpPr>
        <p:spPr>
          <a:xfrm>
            <a:off x="311700" y="1325975"/>
            <a:ext cx="8520600" cy="3550200"/>
          </a:xfrm>
          <a:prstGeom prst="rect">
            <a:avLst/>
          </a:prstGeom>
        </p:spPr>
        <p:txBody>
          <a:bodyPr lIns="91425" tIns="91425" rIns="91425" bIns="91425" anchor="t" anchorCtr="0">
            <a:noAutofit/>
          </a:bodyPr>
          <a:lstStyle/>
          <a:p>
            <a:pPr lvl="0" algn="l" rtl="0">
              <a:spcBef>
                <a:spcPts val="0"/>
              </a:spcBef>
              <a:buNone/>
            </a:pPr>
            <a:r>
              <a:rPr lang="en" sz="1800" b="1" dirty="0">
                <a:solidFill>
                  <a:srgbClr val="0000FF"/>
                </a:solidFill>
              </a:rPr>
              <a:t>Course Objectives:</a:t>
            </a:r>
          </a:p>
          <a:p>
            <a:pPr lvl="0" algn="l" rtl="0">
              <a:spcBef>
                <a:spcPts val="0"/>
              </a:spcBef>
              <a:buNone/>
            </a:pPr>
            <a:r>
              <a:rPr lang="en" sz="1800" dirty="0">
                <a:solidFill>
                  <a:srgbClr val="000000"/>
                </a:solidFill>
              </a:rPr>
              <a:t>Upon completion of this program, the nurse will be equipped with leadership skills and knowledge to develop and implement a comprehensive concussion protocol for a school and/or district. </a:t>
            </a:r>
          </a:p>
          <a:p>
            <a:pPr lvl="0" algn="l">
              <a:spcBef>
                <a:spcPts val="0"/>
              </a:spcBef>
              <a:buNone/>
            </a:pPr>
            <a:endParaRPr sz="1400" dirty="0"/>
          </a:p>
          <a:p>
            <a:pPr lvl="0" algn="l" rtl="0">
              <a:spcBef>
                <a:spcPts val="0"/>
              </a:spcBef>
              <a:buNone/>
            </a:pPr>
            <a:r>
              <a:rPr lang="en" sz="1800" b="1" dirty="0">
                <a:solidFill>
                  <a:srgbClr val="0000FF"/>
                </a:solidFill>
              </a:rPr>
              <a:t>Target Audience:</a:t>
            </a:r>
          </a:p>
          <a:p>
            <a:pPr lvl="0" algn="l" rtl="0">
              <a:spcBef>
                <a:spcPts val="0"/>
              </a:spcBef>
              <a:buNone/>
            </a:pPr>
            <a:r>
              <a:rPr lang="en" sz="1800" dirty="0">
                <a:solidFill>
                  <a:srgbClr val="000000"/>
                </a:solidFill>
              </a:rPr>
              <a:t>Illinois nurses working in schools. </a:t>
            </a:r>
          </a:p>
          <a:p>
            <a:pPr lvl="0" algn="l">
              <a:spcBef>
                <a:spcPts val="0"/>
              </a:spcBef>
              <a:buNone/>
            </a:pPr>
            <a:endParaRPr sz="1400" dirty="0"/>
          </a:p>
          <a:p>
            <a:pPr lvl="0" algn="l" rtl="0">
              <a:spcBef>
                <a:spcPts val="0"/>
              </a:spcBef>
              <a:buNone/>
            </a:pPr>
            <a:r>
              <a:rPr lang="en" sz="1800" b="1" dirty="0">
                <a:solidFill>
                  <a:srgbClr val="0000FF"/>
                </a:solidFill>
              </a:rPr>
              <a:t>Professional Practice Gaps:</a:t>
            </a:r>
          </a:p>
          <a:p>
            <a:pPr marL="457200" lvl="0" indent="-342900" algn="l" rtl="0">
              <a:spcBef>
                <a:spcPts val="0"/>
              </a:spcBef>
              <a:buClr>
                <a:srgbClr val="000000"/>
              </a:buClr>
              <a:buSzPct val="100000"/>
              <a:buChar char="●"/>
            </a:pPr>
            <a:r>
              <a:rPr lang="en" sz="1800" dirty="0">
                <a:solidFill>
                  <a:srgbClr val="000000"/>
                </a:solidFill>
              </a:rPr>
              <a:t>Lack of knowledge of current evidence-based practice and laws regarding concussion care and management in schools.</a:t>
            </a:r>
          </a:p>
          <a:p>
            <a:pPr marL="457200" lvl="0" indent="-342900" algn="l" rtl="0">
              <a:spcBef>
                <a:spcPts val="0"/>
              </a:spcBef>
              <a:buClr>
                <a:srgbClr val="000000"/>
              </a:buClr>
              <a:buSzPct val="100000"/>
              <a:buChar char="●"/>
            </a:pPr>
            <a:r>
              <a:rPr lang="en" sz="1800" dirty="0">
                <a:solidFill>
                  <a:srgbClr val="000000"/>
                </a:solidFill>
              </a:rPr>
              <a:t>Inconsistent approaches to care and management in schools</a:t>
            </a:r>
          </a:p>
          <a:p>
            <a:pPr marL="457200" lvl="0" indent="-342900" algn="l" rtl="0">
              <a:spcBef>
                <a:spcPts val="0"/>
              </a:spcBef>
              <a:buClr>
                <a:srgbClr val="000000"/>
              </a:buClr>
              <a:buSzPct val="100000"/>
              <a:buChar char="●"/>
            </a:pPr>
            <a:r>
              <a:rPr lang="en" sz="1800" dirty="0">
                <a:solidFill>
                  <a:srgbClr val="000000"/>
                </a:solidFill>
              </a:rPr>
              <a:t>Inconsistent inclusion of school nurse in district/school initiatives and policies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p:nvPr>
        </p:nvSpPr>
        <p:spPr>
          <a:xfrm>
            <a:off x="311700" y="744575"/>
            <a:ext cx="8520600" cy="996300"/>
          </a:xfrm>
          <a:prstGeom prst="rect">
            <a:avLst/>
          </a:prstGeom>
        </p:spPr>
        <p:txBody>
          <a:bodyPr lIns="91425" tIns="91425" rIns="91425" bIns="91425" anchor="b" anchorCtr="0">
            <a:noAutofit/>
          </a:bodyPr>
          <a:lstStyle/>
          <a:p>
            <a:pPr lvl="0">
              <a:spcBef>
                <a:spcPts val="0"/>
              </a:spcBef>
              <a:buNone/>
            </a:pPr>
            <a:r>
              <a:rPr lang="en" sz="4800"/>
              <a:t>True or False</a:t>
            </a:r>
          </a:p>
        </p:txBody>
      </p:sp>
      <p:sp>
        <p:nvSpPr>
          <p:cNvPr id="171" name="Shape 171"/>
          <p:cNvSpPr txBox="1">
            <a:spLocks noGrp="1"/>
          </p:cNvSpPr>
          <p:nvPr>
            <p:ph type="subTitle" idx="1"/>
          </p:nvPr>
        </p:nvSpPr>
        <p:spPr>
          <a:xfrm>
            <a:off x="311700" y="2215650"/>
            <a:ext cx="8520600" cy="1411200"/>
          </a:xfrm>
          <a:prstGeom prst="rect">
            <a:avLst/>
          </a:prstGeom>
        </p:spPr>
        <p:txBody>
          <a:bodyPr lIns="91425" tIns="91425" rIns="91425" bIns="91425" anchor="t" anchorCtr="0">
            <a:noAutofit/>
          </a:bodyPr>
          <a:lstStyle/>
          <a:p>
            <a:pPr lvl="0" rtl="0">
              <a:lnSpc>
                <a:spcPct val="115000"/>
              </a:lnSpc>
              <a:spcBef>
                <a:spcPts val="0"/>
              </a:spcBef>
              <a:buClr>
                <a:schemeClr val="dk1"/>
              </a:buClr>
              <a:buSzPct val="45833"/>
              <a:buFont typeface="Arial"/>
              <a:buNone/>
            </a:pPr>
            <a:r>
              <a:rPr lang="en" sz="2400" b="1">
                <a:solidFill>
                  <a:schemeClr val="dk1"/>
                </a:solidFill>
              </a:rPr>
              <a:t>9.  Some examples of cognitive stimulation may include: driving, playing video games, screen time (cell phone,</a:t>
            </a:r>
          </a:p>
          <a:p>
            <a:pPr lvl="0" rtl="0">
              <a:lnSpc>
                <a:spcPct val="115000"/>
              </a:lnSpc>
              <a:spcBef>
                <a:spcPts val="0"/>
              </a:spcBef>
              <a:buClr>
                <a:schemeClr val="dk1"/>
              </a:buClr>
              <a:buSzPct val="45833"/>
              <a:buFont typeface="Arial"/>
              <a:buNone/>
            </a:pPr>
            <a:r>
              <a:rPr lang="en" sz="2400" b="1">
                <a:solidFill>
                  <a:schemeClr val="dk1"/>
                </a:solidFill>
              </a:rPr>
              <a:t>    computer, smart boards, TV), loud or bright environments, reading or studying.</a:t>
            </a:r>
          </a:p>
          <a:p>
            <a:pPr lvl="0">
              <a:spcBef>
                <a:spcPts val="0"/>
              </a:spcBef>
              <a:buNone/>
            </a:pPr>
            <a:endParaRPr sz="2400" b="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ctrTitle"/>
          </p:nvPr>
        </p:nvSpPr>
        <p:spPr>
          <a:xfrm>
            <a:off x="311700" y="744575"/>
            <a:ext cx="8520600" cy="983100"/>
          </a:xfrm>
          <a:prstGeom prst="rect">
            <a:avLst/>
          </a:prstGeom>
        </p:spPr>
        <p:txBody>
          <a:bodyPr lIns="91425" tIns="91425" rIns="91425" bIns="91425" anchor="b" anchorCtr="0">
            <a:noAutofit/>
          </a:bodyPr>
          <a:lstStyle/>
          <a:p>
            <a:pPr lvl="0" rtl="0">
              <a:spcBef>
                <a:spcPts val="0"/>
              </a:spcBef>
              <a:buNone/>
            </a:pPr>
            <a:r>
              <a:rPr lang="en" sz="3000" b="1"/>
              <a:t>Correct answer:  TRUE</a:t>
            </a:r>
          </a:p>
        </p:txBody>
      </p:sp>
      <p:sp>
        <p:nvSpPr>
          <p:cNvPr id="177" name="Shape 177"/>
          <p:cNvSpPr txBox="1">
            <a:spLocks noGrp="1"/>
          </p:cNvSpPr>
          <p:nvPr>
            <p:ph type="subTitle" idx="1"/>
          </p:nvPr>
        </p:nvSpPr>
        <p:spPr>
          <a:xfrm>
            <a:off x="311700" y="2083775"/>
            <a:ext cx="8520600" cy="15429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ctrTitle"/>
          </p:nvPr>
        </p:nvSpPr>
        <p:spPr>
          <a:xfrm>
            <a:off x="311700" y="272750"/>
            <a:ext cx="8520600" cy="1019700"/>
          </a:xfrm>
          <a:prstGeom prst="rect">
            <a:avLst/>
          </a:prstGeom>
        </p:spPr>
        <p:txBody>
          <a:bodyPr lIns="91425" tIns="91425" rIns="91425" bIns="91425" anchor="b" anchorCtr="0">
            <a:noAutofit/>
          </a:bodyPr>
          <a:lstStyle/>
          <a:p>
            <a:pPr lvl="0">
              <a:spcBef>
                <a:spcPts val="0"/>
              </a:spcBef>
              <a:buNone/>
            </a:pPr>
            <a:r>
              <a:rPr lang="en" sz="4800"/>
              <a:t>True or False</a:t>
            </a:r>
          </a:p>
        </p:txBody>
      </p:sp>
      <p:sp>
        <p:nvSpPr>
          <p:cNvPr id="183" name="Shape 183"/>
          <p:cNvSpPr txBox="1">
            <a:spLocks noGrp="1"/>
          </p:cNvSpPr>
          <p:nvPr>
            <p:ph type="subTitle" idx="1"/>
          </p:nvPr>
        </p:nvSpPr>
        <p:spPr>
          <a:xfrm>
            <a:off x="311700" y="1117025"/>
            <a:ext cx="8520600" cy="3584700"/>
          </a:xfrm>
          <a:prstGeom prst="rect">
            <a:avLst/>
          </a:prstGeom>
        </p:spPr>
        <p:txBody>
          <a:bodyPr lIns="91425" tIns="91425" rIns="91425" bIns="91425" anchor="t" anchorCtr="0">
            <a:noAutofit/>
          </a:bodyPr>
          <a:lstStyle/>
          <a:p>
            <a:pPr lvl="0" algn="l">
              <a:lnSpc>
                <a:spcPct val="115000"/>
              </a:lnSpc>
              <a:spcBef>
                <a:spcPts val="0"/>
              </a:spcBef>
              <a:buNone/>
            </a:pPr>
            <a:endParaRPr sz="1400">
              <a:solidFill>
                <a:schemeClr val="dk1"/>
              </a:solidFill>
            </a:endParaRPr>
          </a:p>
          <a:p>
            <a:pPr lvl="0" algn="l" rtl="0">
              <a:lnSpc>
                <a:spcPct val="115000"/>
              </a:lnSpc>
              <a:spcBef>
                <a:spcPts val="0"/>
              </a:spcBef>
              <a:buNone/>
            </a:pPr>
            <a:endParaRPr sz="1400">
              <a:solidFill>
                <a:schemeClr val="dk1"/>
              </a:solidFill>
            </a:endParaRPr>
          </a:p>
          <a:p>
            <a:pPr lvl="0" algn="l">
              <a:lnSpc>
                <a:spcPct val="115000"/>
              </a:lnSpc>
              <a:spcBef>
                <a:spcPts val="0"/>
              </a:spcBef>
              <a:buNone/>
            </a:pPr>
            <a:endParaRPr sz="1400">
              <a:solidFill>
                <a:schemeClr val="dk1"/>
              </a:solidFill>
            </a:endParaRPr>
          </a:p>
          <a:p>
            <a:pPr lvl="0" algn="l" rtl="0">
              <a:lnSpc>
                <a:spcPct val="115000"/>
              </a:lnSpc>
              <a:spcBef>
                <a:spcPts val="0"/>
              </a:spcBef>
              <a:buNone/>
            </a:pPr>
            <a:endParaRPr sz="1400">
              <a:solidFill>
                <a:schemeClr val="dk1"/>
              </a:solidFill>
            </a:endParaRPr>
          </a:p>
          <a:p>
            <a:pPr lvl="0" rtl="0">
              <a:lnSpc>
                <a:spcPct val="115000"/>
              </a:lnSpc>
              <a:spcBef>
                <a:spcPts val="0"/>
              </a:spcBef>
              <a:buNone/>
            </a:pPr>
            <a:r>
              <a:rPr lang="en" sz="2400" b="1">
                <a:solidFill>
                  <a:schemeClr val="dk1"/>
                </a:solidFill>
              </a:rPr>
              <a:t>10. Second impact syndrome can cause brain swelling and bleeding.  It is rarely fatal.</a:t>
            </a:r>
          </a:p>
          <a:p>
            <a:pPr lvl="0">
              <a:spcBef>
                <a:spcPts val="0"/>
              </a:spcBef>
              <a:buNone/>
            </a:pPr>
            <a:endParaRPr sz="1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ctrTitle"/>
          </p:nvPr>
        </p:nvSpPr>
        <p:spPr>
          <a:xfrm>
            <a:off x="311700" y="744575"/>
            <a:ext cx="8520600" cy="983100"/>
          </a:xfrm>
          <a:prstGeom prst="rect">
            <a:avLst/>
          </a:prstGeom>
        </p:spPr>
        <p:txBody>
          <a:bodyPr lIns="91425" tIns="91425" rIns="91425" bIns="91425" anchor="b" anchorCtr="0">
            <a:noAutofit/>
          </a:bodyPr>
          <a:lstStyle/>
          <a:p>
            <a:pPr lvl="0" rtl="0">
              <a:spcBef>
                <a:spcPts val="0"/>
              </a:spcBef>
              <a:buNone/>
            </a:pPr>
            <a:r>
              <a:rPr lang="en" sz="3000" b="1"/>
              <a:t>Correct answer:  FALSE</a:t>
            </a:r>
          </a:p>
        </p:txBody>
      </p:sp>
      <p:sp>
        <p:nvSpPr>
          <p:cNvPr id="189" name="Shape 189"/>
          <p:cNvSpPr txBox="1">
            <a:spLocks noGrp="1"/>
          </p:cNvSpPr>
          <p:nvPr>
            <p:ph type="subTitle" idx="1"/>
          </p:nvPr>
        </p:nvSpPr>
        <p:spPr>
          <a:xfrm>
            <a:off x="311700" y="2083775"/>
            <a:ext cx="8520600" cy="15429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ctrTitle"/>
          </p:nvPr>
        </p:nvSpPr>
        <p:spPr>
          <a:xfrm>
            <a:off x="311700" y="159027"/>
            <a:ext cx="8520600" cy="596347"/>
          </a:xfrm>
          <a:prstGeom prst="rect">
            <a:avLst/>
          </a:prstGeom>
        </p:spPr>
        <p:txBody>
          <a:bodyPr lIns="91425" tIns="91425" rIns="91425" bIns="91425" anchor="b" anchorCtr="0">
            <a:noAutofit/>
          </a:bodyPr>
          <a:lstStyle/>
          <a:p>
            <a:pPr lvl="0" rtl="0">
              <a:spcBef>
                <a:spcPts val="0"/>
              </a:spcBef>
              <a:buNone/>
            </a:pPr>
            <a:r>
              <a:rPr lang="en" sz="3000" b="1"/>
              <a:t>Current Illinois Laws</a:t>
            </a:r>
          </a:p>
        </p:txBody>
      </p:sp>
      <p:sp>
        <p:nvSpPr>
          <p:cNvPr id="195" name="Shape 195"/>
          <p:cNvSpPr txBox="1">
            <a:spLocks noGrp="1"/>
          </p:cNvSpPr>
          <p:nvPr>
            <p:ph type="subTitle" idx="1"/>
          </p:nvPr>
        </p:nvSpPr>
        <p:spPr>
          <a:xfrm>
            <a:off x="311700" y="331305"/>
            <a:ext cx="8520600" cy="4314070"/>
          </a:xfrm>
          <a:prstGeom prst="rect">
            <a:avLst/>
          </a:prstGeom>
        </p:spPr>
        <p:txBody>
          <a:bodyPr lIns="91425" tIns="91425" rIns="91425" bIns="91425" anchor="t" anchorCtr="0">
            <a:noAutofit/>
          </a:bodyPr>
          <a:lstStyle/>
          <a:p>
            <a:pPr lvl="0" algn="l">
              <a:spcBef>
                <a:spcPts val="0"/>
              </a:spcBef>
              <a:buNone/>
            </a:pPr>
            <a:endParaRPr dirty="0"/>
          </a:p>
          <a:p>
            <a:pPr lvl="0" rtl="0">
              <a:spcBef>
                <a:spcPts val="0"/>
              </a:spcBef>
              <a:buNone/>
            </a:pPr>
            <a:r>
              <a:rPr lang="en" sz="2400" dirty="0">
                <a:solidFill>
                  <a:schemeClr val="dk1"/>
                </a:solidFill>
              </a:rPr>
              <a:t>  </a:t>
            </a:r>
            <a:endParaRPr lang="en" sz="2400" dirty="0" smtClean="0">
              <a:solidFill>
                <a:schemeClr val="dk1"/>
              </a:solidFill>
            </a:endParaRPr>
          </a:p>
          <a:p>
            <a:pPr lvl="0" rtl="0">
              <a:spcBef>
                <a:spcPts val="0"/>
              </a:spcBef>
              <a:buNone/>
            </a:pPr>
            <a:r>
              <a:rPr lang="en" sz="2400" dirty="0" smtClean="0">
                <a:solidFill>
                  <a:schemeClr val="dk1"/>
                </a:solidFill>
              </a:rPr>
              <a:t>PA </a:t>
            </a:r>
            <a:r>
              <a:rPr lang="en" sz="2400" dirty="0">
                <a:solidFill>
                  <a:schemeClr val="dk1"/>
                </a:solidFill>
              </a:rPr>
              <a:t>097-0204 Protecting our Student Athletes Act (2011)</a:t>
            </a:r>
          </a:p>
          <a:p>
            <a:pPr lvl="0" rtl="0">
              <a:spcBef>
                <a:spcPts val="0"/>
              </a:spcBef>
              <a:buNone/>
            </a:pPr>
            <a:endParaRPr sz="2400" dirty="0">
              <a:solidFill>
                <a:schemeClr val="dk1"/>
              </a:solidFill>
            </a:endParaRPr>
          </a:p>
          <a:p>
            <a:pPr marL="457200" lvl="0" indent="0" algn="l" rtl="0">
              <a:spcBef>
                <a:spcPts val="0"/>
              </a:spcBef>
              <a:buNone/>
            </a:pPr>
            <a:r>
              <a:rPr lang="en" sz="2400" dirty="0">
                <a:solidFill>
                  <a:schemeClr val="dk1"/>
                </a:solidFill>
              </a:rPr>
              <a:t>PA 098-1011</a:t>
            </a:r>
            <a:r>
              <a:rPr lang="en" sz="2200" dirty="0">
                <a:solidFill>
                  <a:schemeClr val="dk1"/>
                </a:solidFill>
              </a:rPr>
              <a:t> Amendment to The Interscholastic Athletic Organization Act (2014)</a:t>
            </a:r>
          </a:p>
          <a:p>
            <a:pPr lvl="0" rtl="0">
              <a:spcBef>
                <a:spcPts val="0"/>
              </a:spcBef>
              <a:buNone/>
            </a:pPr>
            <a:endParaRPr sz="2200" dirty="0">
              <a:solidFill>
                <a:schemeClr val="dk1"/>
              </a:solidFill>
            </a:endParaRPr>
          </a:p>
          <a:p>
            <a:pPr lvl="0" rtl="0">
              <a:spcBef>
                <a:spcPts val="0"/>
              </a:spcBef>
              <a:buNone/>
            </a:pPr>
            <a:r>
              <a:rPr lang="en" sz="2400" dirty="0">
                <a:solidFill>
                  <a:schemeClr val="dk1"/>
                </a:solidFill>
              </a:rPr>
              <a:t>     PA 099-0245  Youth Sports Concussion Safety Act (2015)</a:t>
            </a:r>
          </a:p>
          <a:p>
            <a:pPr lvl="0" rtl="0">
              <a:spcBef>
                <a:spcPts val="0"/>
              </a:spcBef>
              <a:buNone/>
            </a:pPr>
            <a:endParaRPr sz="2400" dirty="0">
              <a:solidFill>
                <a:schemeClr val="dk1"/>
              </a:solidFill>
            </a:endParaRPr>
          </a:p>
          <a:p>
            <a:pPr lvl="0" indent="457200" algn="l" rtl="0">
              <a:spcBef>
                <a:spcPts val="0"/>
              </a:spcBef>
              <a:buNone/>
            </a:pPr>
            <a:r>
              <a:rPr lang="en" sz="2400" dirty="0">
                <a:solidFill>
                  <a:schemeClr val="dk1"/>
                </a:solidFill>
              </a:rPr>
              <a:t>PA 099-0831 </a:t>
            </a:r>
            <a:r>
              <a:rPr lang="en" sz="2200" dirty="0">
                <a:solidFill>
                  <a:schemeClr val="dk1"/>
                </a:solidFill>
              </a:rPr>
              <a:t> Amendment to The Interscholastic Athletic          </a:t>
            </a:r>
          </a:p>
          <a:p>
            <a:pPr lvl="0" algn="l">
              <a:spcBef>
                <a:spcPts val="0"/>
              </a:spcBef>
              <a:buClr>
                <a:schemeClr val="dk1"/>
              </a:buClr>
              <a:buSzPct val="50000"/>
              <a:buFont typeface="Arial"/>
              <a:buNone/>
            </a:pPr>
            <a:r>
              <a:rPr lang="en" sz="2200" dirty="0">
                <a:solidFill>
                  <a:schemeClr val="dk1"/>
                </a:solidFill>
              </a:rPr>
              <a:t>                                Organization Act (2016)</a:t>
            </a:r>
          </a:p>
          <a:p>
            <a:pPr lvl="0">
              <a:spcBef>
                <a:spcPts val="0"/>
              </a:spcBef>
              <a:buNone/>
            </a:pPr>
            <a:r>
              <a:rPr lang="en" sz="1400" dirty="0"/>
              <a:t>                                                                                                                    </a:t>
            </a:r>
          </a:p>
          <a:p>
            <a:pPr lvl="0">
              <a:spcBef>
                <a:spcPts val="0"/>
              </a:spcBef>
              <a:buNone/>
            </a:pPr>
            <a:r>
              <a:rPr lang="en" sz="1400" dirty="0">
                <a:solidFill>
                  <a:srgbClr val="000000"/>
                </a:solidFill>
              </a:rPr>
              <a:t>                                                                                                                    (Illinois General Assembly, 2016)</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192475"/>
            <a:ext cx="8520600" cy="577500"/>
          </a:xfrm>
          <a:prstGeom prst="rect">
            <a:avLst/>
          </a:prstGeom>
        </p:spPr>
        <p:txBody>
          <a:bodyPr lIns="91425" tIns="91425" rIns="91425" bIns="91425" anchor="t" anchorCtr="0">
            <a:noAutofit/>
          </a:bodyPr>
          <a:lstStyle/>
          <a:p>
            <a:pPr lvl="0" algn="ctr">
              <a:spcBef>
                <a:spcPts val="0"/>
              </a:spcBef>
              <a:buNone/>
            </a:pPr>
            <a:r>
              <a:rPr lang="en" b="1"/>
              <a:t>Definition of a Concussion </a:t>
            </a:r>
          </a:p>
          <a:p>
            <a:pPr lvl="0">
              <a:spcBef>
                <a:spcPts val="0"/>
              </a:spcBef>
              <a:buNone/>
            </a:pPr>
            <a:endParaRPr/>
          </a:p>
        </p:txBody>
      </p:sp>
      <p:sp>
        <p:nvSpPr>
          <p:cNvPr id="68" name="Shape 68"/>
          <p:cNvSpPr txBox="1">
            <a:spLocks noGrp="1"/>
          </p:cNvSpPr>
          <p:nvPr>
            <p:ph type="body" idx="1"/>
          </p:nvPr>
        </p:nvSpPr>
        <p:spPr>
          <a:xfrm>
            <a:off x="365175" y="918000"/>
            <a:ext cx="8520600" cy="3797700"/>
          </a:xfrm>
          <a:prstGeom prst="rect">
            <a:avLst/>
          </a:prstGeom>
        </p:spPr>
        <p:txBody>
          <a:bodyPr lIns="91425" tIns="91425" rIns="91425" bIns="91425" anchor="t" anchorCtr="0">
            <a:noAutofit/>
          </a:bodyPr>
          <a:lstStyle/>
          <a:p>
            <a:pPr lvl="0" rtl="0">
              <a:spcBef>
                <a:spcPts val="0"/>
              </a:spcBef>
              <a:spcAft>
                <a:spcPts val="0"/>
              </a:spcAft>
              <a:buNone/>
            </a:pPr>
            <a:r>
              <a:rPr lang="en" b="1" dirty="0">
                <a:solidFill>
                  <a:srgbClr val="0000FF"/>
                </a:solidFill>
              </a:rPr>
              <a:t>The 5th International Conference on Concussion in Sport (Berlin, 2016)</a:t>
            </a:r>
            <a:r>
              <a:rPr lang="en" sz="1200" dirty="0">
                <a:solidFill>
                  <a:srgbClr val="0000FF"/>
                </a:solidFill>
              </a:rPr>
              <a:t> </a:t>
            </a:r>
            <a:r>
              <a:rPr lang="en" sz="1200" dirty="0"/>
              <a:t> </a:t>
            </a:r>
          </a:p>
          <a:p>
            <a:pPr lvl="0" rtl="0">
              <a:spcBef>
                <a:spcPts val="0"/>
              </a:spcBef>
              <a:spcAft>
                <a:spcPts val="0"/>
              </a:spcAft>
              <a:buNone/>
            </a:pPr>
            <a:r>
              <a:rPr lang="en" sz="1200" dirty="0"/>
              <a:t>- </a:t>
            </a:r>
            <a:r>
              <a:rPr lang="en" sz="1400" dirty="0">
                <a:solidFill>
                  <a:srgbClr val="000000"/>
                </a:solidFill>
              </a:rPr>
              <a:t>defines a concussion as a traumatic injury, induced by biomechanical forces.                                                                                                                                                             - may be caused by a direct blow to the head, face, neck, or elsewhere on the body with an “impulsive” force transmitted to the head.                                                                                                                                   - typically results in the rapid onset of short-lived impairment of neurological function that resolves spontaneously. In some cases, signs/symptoms evolve over minutes to hours.                                            </a:t>
            </a:r>
          </a:p>
          <a:p>
            <a:pPr lvl="0" rtl="0">
              <a:spcBef>
                <a:spcPts val="0"/>
              </a:spcBef>
              <a:spcAft>
                <a:spcPts val="0"/>
              </a:spcAft>
              <a:buNone/>
            </a:pPr>
            <a:r>
              <a:rPr lang="en" sz="1400" dirty="0">
                <a:solidFill>
                  <a:srgbClr val="000000"/>
                </a:solidFill>
              </a:rPr>
              <a:t>- signs/symptoms typically reflect a functional not structural injury                                                                                                                                                   - a range of sign/symptoms: may or may not include LOC, cannot be explained by substance use, other injuries, or comorbidities, with resolution being a sequential path, sometimes prolonged. </a:t>
            </a:r>
          </a:p>
          <a:p>
            <a:pPr lvl="0">
              <a:spcBef>
                <a:spcPts val="0"/>
              </a:spcBef>
              <a:spcAft>
                <a:spcPts val="0"/>
              </a:spcAft>
              <a:buNone/>
            </a:pPr>
            <a:endParaRPr sz="1100" dirty="0">
              <a:solidFill>
                <a:srgbClr val="000000"/>
              </a:solidFill>
            </a:endParaRPr>
          </a:p>
          <a:p>
            <a:pPr lvl="0">
              <a:spcBef>
                <a:spcPts val="0"/>
              </a:spcBef>
              <a:buClr>
                <a:schemeClr val="dk1"/>
              </a:buClr>
              <a:buSzPct val="78571"/>
              <a:buFont typeface="Arial"/>
              <a:buNone/>
            </a:pPr>
            <a:r>
              <a:rPr lang="en" b="1" dirty="0">
                <a:solidFill>
                  <a:srgbClr val="0000FF"/>
                </a:solidFill>
              </a:rPr>
              <a:t>The Centers for Disease Control (CDC)</a:t>
            </a:r>
            <a:r>
              <a:rPr lang="en" sz="1400" dirty="0">
                <a:solidFill>
                  <a:srgbClr val="0000FF"/>
                </a:solidFill>
              </a:rPr>
              <a:t>:</a:t>
            </a:r>
            <a:r>
              <a:rPr lang="en" sz="1200" dirty="0">
                <a:solidFill>
                  <a:schemeClr val="dk1"/>
                </a:solidFill>
              </a:rPr>
              <a:t> </a:t>
            </a:r>
            <a:r>
              <a:rPr lang="en" sz="1400" dirty="0">
                <a:solidFill>
                  <a:schemeClr val="dk1"/>
                </a:solidFill>
              </a:rPr>
              <a:t>A concussion is a type of traumatic brain injury—or TBI—caused by a bump, blow, or jolt to the head or by a hit to the body that causes the head and brain to move rapidly back and forth. This sudden movement can cause the brain to bounce around or twist in the skull, stretching and damaging the brain cells and creating chemical changes in the brain. </a:t>
            </a:r>
          </a:p>
          <a:p>
            <a:pPr lvl="0">
              <a:spcBef>
                <a:spcPts val="0"/>
              </a:spcBef>
              <a:buNone/>
            </a:pPr>
            <a:endParaRPr sz="1200" dirty="0"/>
          </a:p>
          <a:p>
            <a:pPr lvl="0">
              <a:spcBef>
                <a:spcPts val="0"/>
              </a:spcBef>
              <a:buNone/>
            </a:pPr>
            <a:endParaRPr sz="1200" dirty="0"/>
          </a:p>
          <a:p>
            <a:pPr lvl="0">
              <a:spcBef>
                <a:spcPts val="0"/>
              </a:spcBef>
              <a:buNone/>
            </a:pPr>
            <a:endParaRPr sz="1200" dirty="0"/>
          </a:p>
          <a:p>
            <a:pPr lvl="0">
              <a:spcBef>
                <a:spcPts val="0"/>
              </a:spcBef>
              <a:buNone/>
            </a:pPr>
            <a:endParaRPr sz="1200" i="1" dirty="0"/>
          </a:p>
        </p:txBody>
      </p:sp>
    </p:spTree>
    <p:extLst>
      <p:ext uri="{BB962C8B-B14F-4D97-AF65-F5344CB8AC3E}">
        <p14:creationId xmlns:p14="http://schemas.microsoft.com/office/powerpoint/2010/main" val="1739058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11700" y="203175"/>
            <a:ext cx="8520600" cy="814500"/>
          </a:xfrm>
          <a:prstGeom prst="rect">
            <a:avLst/>
          </a:prstGeom>
        </p:spPr>
        <p:txBody>
          <a:bodyPr lIns="91425" tIns="91425" rIns="91425" bIns="91425" anchor="t" anchorCtr="0">
            <a:noAutofit/>
          </a:bodyPr>
          <a:lstStyle/>
          <a:p>
            <a:pPr lvl="0" algn="ctr">
              <a:spcBef>
                <a:spcPts val="0"/>
              </a:spcBef>
              <a:buNone/>
            </a:pPr>
            <a:r>
              <a:rPr lang="en" b="1"/>
              <a:t>Pathophysiology of a Concussion</a:t>
            </a:r>
          </a:p>
        </p:txBody>
      </p:sp>
      <p:sp>
        <p:nvSpPr>
          <p:cNvPr id="207" name="Shape 207"/>
          <p:cNvSpPr txBox="1">
            <a:spLocks noGrp="1"/>
          </p:cNvSpPr>
          <p:nvPr>
            <p:ph type="body" idx="1"/>
          </p:nvPr>
        </p:nvSpPr>
        <p:spPr>
          <a:xfrm>
            <a:off x="311700" y="1152475"/>
            <a:ext cx="8520600" cy="38307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r>
              <a:rPr lang="en" sz="1400"/>
              <a:t>                                                   Giza &amp; Hovda, 2014</a:t>
            </a:r>
          </a:p>
        </p:txBody>
      </p:sp>
      <p:pic>
        <p:nvPicPr>
          <p:cNvPr id="208" name="Shape 208"/>
          <p:cNvPicPr preferRelativeResize="0"/>
          <p:nvPr/>
        </p:nvPicPr>
        <p:blipFill>
          <a:blip r:embed="rId5">
            <a:alphaModFix/>
          </a:blip>
          <a:stretch>
            <a:fillRect/>
          </a:stretch>
        </p:blipFill>
        <p:spPr>
          <a:xfrm>
            <a:off x="4630200" y="1860650"/>
            <a:ext cx="4384875" cy="3035575"/>
          </a:xfrm>
          <a:prstGeom prst="rect">
            <a:avLst/>
          </a:prstGeom>
          <a:noFill/>
          <a:ln>
            <a:noFill/>
          </a:ln>
        </p:spPr>
      </p:pic>
      <p:pic>
        <p:nvPicPr>
          <p:cNvPr id="209" name="Shape 209"/>
          <p:cNvPicPr preferRelativeResize="0"/>
          <p:nvPr/>
        </p:nvPicPr>
        <p:blipFill>
          <a:blip r:embed="rId6">
            <a:alphaModFix/>
          </a:blip>
          <a:stretch>
            <a:fillRect/>
          </a:stretch>
        </p:blipFill>
        <p:spPr>
          <a:xfrm>
            <a:off x="109025" y="1152462"/>
            <a:ext cx="4384875" cy="3154824"/>
          </a:xfrm>
          <a:prstGeom prst="rect">
            <a:avLst/>
          </a:prstGeom>
          <a:noFill/>
          <a:ln>
            <a:noFill/>
          </a:ln>
        </p:spPr>
      </p:pic>
      <p:pic>
        <p:nvPicPr>
          <p:cNvPr id="2" name="Concussion 2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1241" y="45339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05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11700" y="0"/>
            <a:ext cx="8520600" cy="748146"/>
          </a:xfrm>
          <a:prstGeom prst="rect">
            <a:avLst/>
          </a:prstGeom>
        </p:spPr>
        <p:txBody>
          <a:bodyPr lIns="91425" tIns="91425" rIns="91425" bIns="91425" anchor="t" anchorCtr="0">
            <a:noAutofit/>
          </a:bodyPr>
          <a:lstStyle/>
          <a:p>
            <a:pPr lvl="0" algn="ctr">
              <a:spcBef>
                <a:spcPts val="0"/>
              </a:spcBef>
              <a:buNone/>
            </a:pPr>
            <a:r>
              <a:rPr lang="en" b="1" dirty="0"/>
              <a:t>Prevalence of Concussions</a:t>
            </a:r>
          </a:p>
        </p:txBody>
      </p:sp>
      <p:sp>
        <p:nvSpPr>
          <p:cNvPr id="215" name="Shape 215"/>
          <p:cNvSpPr txBox="1">
            <a:spLocks noGrp="1"/>
          </p:cNvSpPr>
          <p:nvPr>
            <p:ph type="body" idx="1"/>
          </p:nvPr>
        </p:nvSpPr>
        <p:spPr>
          <a:xfrm>
            <a:off x="311700" y="512618"/>
            <a:ext cx="8520600" cy="4299332"/>
          </a:xfrm>
          <a:prstGeom prst="rect">
            <a:avLst/>
          </a:prstGeom>
        </p:spPr>
        <p:txBody>
          <a:bodyPr lIns="91425" tIns="91425" rIns="91425" bIns="91425" anchor="t" anchorCtr="0">
            <a:noAutofit/>
          </a:bodyPr>
          <a:lstStyle/>
          <a:p>
            <a:pPr lvl="0">
              <a:spcBef>
                <a:spcPts val="0"/>
              </a:spcBef>
              <a:buNone/>
            </a:pPr>
            <a:r>
              <a:rPr lang="en" b="1" dirty="0">
                <a:solidFill>
                  <a:srgbClr val="000000"/>
                </a:solidFill>
              </a:rPr>
              <a:t>Most current study on incidence - July 2016 (Seattle Sports Concussion Research  Collaborative):                                                                                          </a:t>
            </a:r>
            <a:r>
              <a:rPr lang="en" dirty="0">
                <a:solidFill>
                  <a:srgbClr val="000000"/>
                </a:solidFill>
              </a:rPr>
              <a:t>Annually,  more than 44 million youth participate in sports.                               Estimated incidence is between 1.1 - 1.9 million children &lt;/= 18 years  annually.</a:t>
            </a:r>
          </a:p>
          <a:p>
            <a:pPr lvl="0">
              <a:spcBef>
                <a:spcPts val="0"/>
              </a:spcBef>
              <a:buNone/>
            </a:pPr>
            <a:r>
              <a:rPr lang="en" b="1" dirty="0">
                <a:solidFill>
                  <a:srgbClr val="000000"/>
                </a:solidFill>
              </a:rPr>
              <a:t>											</a:t>
            </a:r>
          </a:p>
          <a:p>
            <a:pPr lvl="0" rtl="0">
              <a:spcBef>
                <a:spcPts val="0"/>
              </a:spcBef>
              <a:buNone/>
            </a:pPr>
            <a:r>
              <a:rPr lang="en" b="1" dirty="0">
                <a:solidFill>
                  <a:srgbClr val="000000"/>
                </a:solidFill>
              </a:rPr>
              <a:t>IOM Committee Report (2014):</a:t>
            </a:r>
            <a:r>
              <a:rPr lang="en" dirty="0">
                <a:solidFill>
                  <a:srgbClr val="000000"/>
                </a:solidFill>
              </a:rPr>
              <a:t>                                                                    Football is highest in reported incidence of all sports (men’s and women’s).                                                                Men’s sports:  football, ice hockey, lacrosse, wrestling, soccer                          Women’s sports:  soccer, lacrosse, basketball, ice hockey                                                                                                       </a:t>
            </a:r>
          </a:p>
          <a:p>
            <a:pPr lvl="0">
              <a:spcBef>
                <a:spcPts val="0"/>
              </a:spcBef>
              <a:buNone/>
            </a:pPr>
            <a:r>
              <a:rPr lang="en" b="1" dirty="0">
                <a:solidFill>
                  <a:srgbClr val="000000"/>
                </a:solidFill>
              </a:rPr>
              <a:t>Other non-sport mechanisms of injury:</a:t>
            </a:r>
            <a:r>
              <a:rPr lang="en" dirty="0">
                <a:solidFill>
                  <a:srgbClr val="000000"/>
                </a:solidFill>
              </a:rPr>
              <a:t>  skate boards/long boards, skiing, MVAs, altercations, falls ……</a:t>
            </a:r>
          </a:p>
          <a:p>
            <a:pPr lvl="0" rtl="0">
              <a:spcBef>
                <a:spcPts val="0"/>
              </a:spcBef>
              <a:buNone/>
            </a:pPr>
            <a:endParaRPr i="1" dirty="0"/>
          </a:p>
          <a:p>
            <a:pPr lvl="0">
              <a:spcBef>
                <a:spcPts val="0"/>
              </a:spcBef>
              <a:buNone/>
            </a:pPr>
            <a:endParaRPr dirty="0"/>
          </a:p>
        </p:txBody>
      </p:sp>
      <p:pic>
        <p:nvPicPr>
          <p:cNvPr id="216" name="Shape 216"/>
          <p:cNvPicPr preferRelativeResize="0"/>
          <p:nvPr/>
        </p:nvPicPr>
        <p:blipFill>
          <a:blip r:embed="rId3">
            <a:alphaModFix/>
          </a:blip>
          <a:stretch>
            <a:fillRect/>
          </a:stretch>
        </p:blipFill>
        <p:spPr>
          <a:xfrm>
            <a:off x="3785350" y="2213550"/>
            <a:ext cx="1573275" cy="1015848"/>
          </a:xfrm>
          <a:prstGeom prst="rect">
            <a:avLst/>
          </a:prstGeom>
          <a:noFill/>
          <a:ln>
            <a:noFill/>
          </a:ln>
        </p:spPr>
      </p:pic>
      <p:pic>
        <p:nvPicPr>
          <p:cNvPr id="217" name="Shape 217"/>
          <p:cNvPicPr preferRelativeResize="0"/>
          <p:nvPr/>
        </p:nvPicPr>
        <p:blipFill>
          <a:blip r:embed="rId4">
            <a:alphaModFix/>
          </a:blip>
          <a:stretch>
            <a:fillRect/>
          </a:stretch>
        </p:blipFill>
        <p:spPr>
          <a:xfrm>
            <a:off x="5508249" y="2170437"/>
            <a:ext cx="1252349" cy="1198324"/>
          </a:xfrm>
          <a:prstGeom prst="rect">
            <a:avLst/>
          </a:prstGeom>
          <a:noFill/>
          <a:ln>
            <a:noFill/>
          </a:ln>
        </p:spPr>
      </p:pic>
      <p:pic>
        <p:nvPicPr>
          <p:cNvPr id="218" name="Shape 218"/>
          <p:cNvPicPr preferRelativeResize="0"/>
          <p:nvPr/>
        </p:nvPicPr>
        <p:blipFill>
          <a:blip r:embed="rId5">
            <a:alphaModFix/>
          </a:blip>
          <a:stretch>
            <a:fillRect/>
          </a:stretch>
        </p:blipFill>
        <p:spPr>
          <a:xfrm>
            <a:off x="1133500" y="2213537"/>
            <a:ext cx="2288375" cy="716424"/>
          </a:xfrm>
          <a:prstGeom prst="rect">
            <a:avLst/>
          </a:prstGeom>
          <a:noFill/>
          <a:ln>
            <a:noFill/>
          </a:ln>
        </p:spPr>
      </p:pic>
      <p:pic>
        <p:nvPicPr>
          <p:cNvPr id="219" name="Shape 219"/>
          <p:cNvPicPr preferRelativeResize="0"/>
          <p:nvPr/>
        </p:nvPicPr>
        <p:blipFill>
          <a:blip r:embed="rId6">
            <a:alphaModFix/>
          </a:blip>
          <a:stretch>
            <a:fillRect/>
          </a:stretch>
        </p:blipFill>
        <p:spPr>
          <a:xfrm>
            <a:off x="6833050" y="2182387"/>
            <a:ext cx="1165049" cy="1078175"/>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11700" y="0"/>
            <a:ext cx="8520600" cy="1017725"/>
          </a:xfrm>
          <a:prstGeom prst="rect">
            <a:avLst/>
          </a:prstGeom>
        </p:spPr>
        <p:txBody>
          <a:bodyPr lIns="91425" tIns="91425" rIns="91425" bIns="91425" anchor="t" anchorCtr="0">
            <a:noAutofit/>
          </a:bodyPr>
          <a:lstStyle/>
          <a:p>
            <a:pPr lvl="0" algn="ctr">
              <a:spcBef>
                <a:spcPts val="0"/>
              </a:spcBef>
              <a:buNone/>
            </a:pPr>
            <a:r>
              <a:rPr lang="en" sz="3000" b="1" dirty="0"/>
              <a:t>Common Presentation of Symptoms</a:t>
            </a:r>
          </a:p>
        </p:txBody>
      </p:sp>
      <p:sp>
        <p:nvSpPr>
          <p:cNvPr id="225" name="Shape 225"/>
          <p:cNvSpPr txBox="1">
            <a:spLocks noGrp="1"/>
          </p:cNvSpPr>
          <p:nvPr>
            <p:ph type="body" idx="1"/>
          </p:nvPr>
        </p:nvSpPr>
        <p:spPr>
          <a:xfrm>
            <a:off x="198325" y="675862"/>
            <a:ext cx="8753100" cy="3969214"/>
          </a:xfrm>
          <a:prstGeom prst="rect">
            <a:avLst/>
          </a:prstGeom>
        </p:spPr>
        <p:txBody>
          <a:bodyPr lIns="91425" tIns="91425" rIns="91425" bIns="91425" anchor="t" anchorCtr="0">
            <a:noAutofit/>
          </a:bodyPr>
          <a:lstStyle/>
          <a:p>
            <a:pPr marL="457200" lvl="0" indent="-304800" rtl="0">
              <a:spcBef>
                <a:spcPts val="0"/>
              </a:spcBef>
              <a:buClr>
                <a:srgbClr val="000000"/>
              </a:buClr>
              <a:buSzPct val="100000"/>
              <a:buChar char="●"/>
            </a:pPr>
            <a:r>
              <a:rPr lang="en" sz="1200" dirty="0">
                <a:solidFill>
                  <a:srgbClr val="000000"/>
                </a:solidFill>
              </a:rPr>
              <a:t>Symptoms can be immediate or gradually evolve over hours/days (McCrory, et al. 2012)</a:t>
            </a:r>
          </a:p>
          <a:p>
            <a:pPr marL="457200" lvl="0" indent="-304800" rtl="0">
              <a:spcBef>
                <a:spcPts val="0"/>
              </a:spcBef>
              <a:buClr>
                <a:srgbClr val="000000"/>
              </a:buClr>
              <a:buSzPct val="100000"/>
              <a:buChar char="●"/>
            </a:pPr>
            <a:r>
              <a:rPr lang="en" sz="1200" dirty="0">
                <a:solidFill>
                  <a:srgbClr val="000000"/>
                </a:solidFill>
              </a:rPr>
              <a:t>Somatic: headache or “pressure”, dizziness, nausea, neck pain, visual changes, auditory sensitivities, fatigue, interrupted sleep, inability to sleep, balance problems, “does not feel right” (CDC, 2016a)</a:t>
            </a:r>
          </a:p>
          <a:p>
            <a:pPr marL="457200" lvl="0" indent="-304800" rtl="0">
              <a:spcBef>
                <a:spcPts val="0"/>
              </a:spcBef>
              <a:buClr>
                <a:srgbClr val="000000"/>
              </a:buClr>
              <a:buSzPct val="100000"/>
              <a:buChar char="●"/>
            </a:pPr>
            <a:r>
              <a:rPr lang="en" sz="1200" dirty="0">
                <a:solidFill>
                  <a:srgbClr val="000000"/>
                </a:solidFill>
              </a:rPr>
              <a:t>Visual symptoms:  difficulty tracking, convergence and focusing issues, light sensitivity, blurred or double vision, appearance of  words moving on page (Master, et al. 2015)</a:t>
            </a:r>
          </a:p>
          <a:p>
            <a:pPr marL="457200" lvl="0" indent="-304800" rtl="0">
              <a:spcBef>
                <a:spcPts val="0"/>
              </a:spcBef>
              <a:buClr>
                <a:srgbClr val="000000"/>
              </a:buClr>
              <a:buSzPct val="100000"/>
              <a:buChar char="●"/>
            </a:pPr>
            <a:r>
              <a:rPr lang="en" sz="1200" dirty="0">
                <a:solidFill>
                  <a:srgbClr val="000000"/>
                </a:solidFill>
              </a:rPr>
              <a:t>Cognitive: slower processing, poor executive functioning, easily distracted/unable to focus, feeling foggy/in a daze, memory issues, feeling slowed down or sluggish (Baker, et al. 2015)</a:t>
            </a:r>
          </a:p>
          <a:p>
            <a:pPr marL="457200" lvl="0" indent="-304800" rtl="0">
              <a:spcBef>
                <a:spcPts val="0"/>
              </a:spcBef>
              <a:buClr>
                <a:srgbClr val="000000"/>
              </a:buClr>
              <a:buSzPct val="100000"/>
              <a:buChar char="●"/>
            </a:pPr>
            <a:r>
              <a:rPr lang="en" sz="1200" dirty="0">
                <a:solidFill>
                  <a:srgbClr val="000000"/>
                </a:solidFill>
              </a:rPr>
              <a:t>Emotional/behavioral: lability, mood swings, nervous/anxious, irritability, sadness (CDC, 2016a)</a:t>
            </a:r>
          </a:p>
          <a:p>
            <a:pPr marL="457200" lvl="0" indent="-304800" rtl="0">
              <a:spcBef>
                <a:spcPts val="0"/>
              </a:spcBef>
              <a:buClr>
                <a:srgbClr val="000000"/>
              </a:buClr>
              <a:buSzPct val="100000"/>
              <a:buChar char="●"/>
            </a:pPr>
            <a:r>
              <a:rPr lang="en" sz="1200" dirty="0">
                <a:solidFill>
                  <a:srgbClr val="000000"/>
                </a:solidFill>
              </a:rPr>
              <a:t>Symptoms reported by parents and/or school staff:  appears dazed or confused, answers questions or performs tasks more slowly, repeats questions or statements, can’t recall events prior to or after injury, changes in behavior or personality, seems very forgetful of common/repetitive things like class schedule/routines (CDC, 2016a)</a:t>
            </a:r>
          </a:p>
          <a:p>
            <a:pPr marL="457200" lvl="0" indent="-304800" rtl="0">
              <a:spcBef>
                <a:spcPts val="0"/>
              </a:spcBef>
              <a:buClr>
                <a:srgbClr val="000000"/>
              </a:buClr>
              <a:buSzPct val="100000"/>
              <a:buChar char="●"/>
            </a:pPr>
            <a:r>
              <a:rPr lang="en" sz="1200" dirty="0">
                <a:solidFill>
                  <a:srgbClr val="000000"/>
                </a:solidFill>
              </a:rPr>
              <a:t>Other noticeable complaints or challenges:  lack of attendance, unable to tolerate or attend band, choir, sports practices or competitions, loud or high activity areas (PE class, cafeteria, halls), difficulty looking up at classroom screen/board then at desk/paper/taking notes, inability to tolerate “screen time,” math/science computations difficult</a:t>
            </a:r>
          </a:p>
          <a:p>
            <a:pPr lvl="0" rtl="0">
              <a:spcBef>
                <a:spcPts val="0"/>
              </a:spcBef>
              <a:buNone/>
            </a:pPr>
            <a:endParaRPr sz="1200" dirty="0">
              <a:solidFill>
                <a:srgbClr val="000000"/>
              </a:solidFill>
            </a:endParaRPr>
          </a:p>
          <a:p>
            <a:pPr lvl="0">
              <a:spcBef>
                <a:spcPts val="0"/>
              </a:spcBef>
              <a:buNone/>
            </a:pPr>
            <a:endParaRPr sz="1200" dirty="0">
              <a:solidFill>
                <a:srgbClr val="000000"/>
              </a:solidFill>
            </a:endParaRPr>
          </a:p>
          <a:p>
            <a:pPr lvl="0">
              <a:spcBef>
                <a:spcPts val="0"/>
              </a:spcBef>
              <a:buNone/>
            </a:pPr>
            <a:endParaRPr sz="1200" dirty="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233800"/>
            <a:ext cx="8520600" cy="597600"/>
          </a:xfrm>
          <a:prstGeom prst="rect">
            <a:avLst/>
          </a:prstGeom>
        </p:spPr>
        <p:txBody>
          <a:bodyPr lIns="91425" tIns="91425" rIns="91425" bIns="91425" anchor="t" anchorCtr="0">
            <a:noAutofit/>
          </a:bodyPr>
          <a:lstStyle/>
          <a:p>
            <a:pPr lvl="0" algn="ctr">
              <a:spcBef>
                <a:spcPts val="0"/>
              </a:spcBef>
              <a:buNone/>
            </a:pPr>
            <a:r>
              <a:rPr lang="en" b="1"/>
              <a:t>Duration of symptoms</a:t>
            </a:r>
          </a:p>
        </p:txBody>
      </p:sp>
      <p:sp>
        <p:nvSpPr>
          <p:cNvPr id="98" name="Shape 98"/>
          <p:cNvSpPr txBox="1">
            <a:spLocks noGrp="1"/>
          </p:cNvSpPr>
          <p:nvPr>
            <p:ph type="body" idx="1"/>
          </p:nvPr>
        </p:nvSpPr>
        <p:spPr>
          <a:xfrm>
            <a:off x="236850" y="1052075"/>
            <a:ext cx="8650500" cy="3883500"/>
          </a:xfrm>
          <a:prstGeom prst="rect">
            <a:avLst/>
          </a:prstGeom>
        </p:spPr>
        <p:txBody>
          <a:bodyPr lIns="91425" tIns="91425" rIns="91425" bIns="91425" anchor="t" anchorCtr="0">
            <a:noAutofit/>
          </a:bodyPr>
          <a:lstStyle/>
          <a:p>
            <a:pPr lvl="0" rtl="0">
              <a:lnSpc>
                <a:spcPct val="100000"/>
              </a:lnSpc>
              <a:spcBef>
                <a:spcPts val="0"/>
              </a:spcBef>
              <a:buNone/>
            </a:pPr>
            <a:r>
              <a:rPr lang="en" sz="1400" dirty="0">
                <a:solidFill>
                  <a:schemeClr val="dk1"/>
                </a:solidFill>
              </a:rPr>
              <a:t>Typical recovery period for children and adolescents is longer than adults - about 2 weeks. (McAvoy, 2012) and can last up to 4 weeks (McCrory, Meeuwisse, Dvorak, et al. 2017).</a:t>
            </a:r>
          </a:p>
          <a:p>
            <a:pPr lvl="0" rtl="0">
              <a:lnSpc>
                <a:spcPct val="100000"/>
              </a:lnSpc>
              <a:spcBef>
                <a:spcPts val="0"/>
              </a:spcBef>
              <a:buNone/>
            </a:pPr>
            <a:r>
              <a:rPr lang="en" sz="1400" dirty="0">
                <a:solidFill>
                  <a:schemeClr val="dk1"/>
                </a:solidFill>
              </a:rPr>
              <a:t>About 50% of adolescents recover within 1-3 weeks.                                                                                                         ~40% recover in 3-6 weeks.                                                                                                                                                       ~6% recover in 2-3 months.                                                                                                                                        ~4% recover after 3 months.  </a:t>
            </a:r>
          </a:p>
          <a:p>
            <a:pPr lvl="0" rtl="0">
              <a:lnSpc>
                <a:spcPct val="100000"/>
              </a:lnSpc>
              <a:spcBef>
                <a:spcPts val="0"/>
              </a:spcBef>
              <a:buNone/>
            </a:pPr>
            <a:r>
              <a:rPr lang="en" sz="1400" dirty="0">
                <a:solidFill>
                  <a:schemeClr val="dk1"/>
                </a:solidFill>
              </a:rPr>
              <a:t>Symptoms of each aspect (somatic, cognitive, emotional/behavioral) affected by                                                                  the concussion may recover at different rates. (Sady, et al. 2011)</a:t>
            </a:r>
          </a:p>
          <a:p>
            <a:pPr lvl="0">
              <a:lnSpc>
                <a:spcPct val="100000"/>
              </a:lnSpc>
            </a:pPr>
            <a:r>
              <a:rPr lang="en" sz="1400" dirty="0">
                <a:solidFill>
                  <a:schemeClr val="dk1"/>
                </a:solidFill>
              </a:rPr>
              <a:t>Premorbid conditions may affect the duration of recovery of all or some symptoms </a:t>
            </a:r>
            <a:r>
              <a:rPr lang="en" sz="1400" dirty="0" smtClean="0">
                <a:solidFill>
                  <a:schemeClr val="dk1"/>
                </a:solidFill>
              </a:rPr>
              <a:t>such as </a:t>
            </a:r>
            <a:r>
              <a:rPr lang="en" sz="1400" dirty="0">
                <a:solidFill>
                  <a:schemeClr val="dk1"/>
                </a:solidFill>
              </a:rPr>
              <a:t>mental health conditions</a:t>
            </a:r>
            <a:r>
              <a:rPr lang="en" sz="1400" dirty="0" smtClean="0">
                <a:solidFill>
                  <a:schemeClr val="dk1"/>
                </a:solidFill>
              </a:rPr>
              <a:t>, </a:t>
            </a:r>
            <a:r>
              <a:rPr lang="en" sz="1400" dirty="0">
                <a:solidFill>
                  <a:schemeClr val="dk1"/>
                </a:solidFill>
              </a:rPr>
              <a:t>prior history of concussion, </a:t>
            </a:r>
            <a:r>
              <a:rPr lang="en" sz="1400" dirty="0" smtClean="0">
                <a:solidFill>
                  <a:schemeClr val="dk1"/>
                </a:solidFill>
              </a:rPr>
              <a:t>and </a:t>
            </a:r>
            <a:r>
              <a:rPr lang="en" sz="1400" dirty="0">
                <a:solidFill>
                  <a:schemeClr val="dk1"/>
                </a:solidFill>
              </a:rPr>
              <a:t>headache/migraines.  </a:t>
            </a:r>
            <a:r>
              <a:rPr lang="en" sz="1400" dirty="0" smtClean="0">
                <a:solidFill>
                  <a:schemeClr val="dk1"/>
                </a:solidFill>
              </a:rPr>
              <a:t>(</a:t>
            </a:r>
            <a:r>
              <a:rPr lang="en-US" sz="1400" dirty="0">
                <a:solidFill>
                  <a:schemeClr val="tx1"/>
                </a:solidFill>
              </a:rPr>
              <a:t>McCrory, </a:t>
            </a:r>
            <a:r>
              <a:rPr lang="en-US" sz="1400" dirty="0" err="1">
                <a:solidFill>
                  <a:schemeClr val="tx1"/>
                </a:solidFill>
              </a:rPr>
              <a:t>Meeuwisse</a:t>
            </a:r>
            <a:r>
              <a:rPr lang="en-US" sz="1400" dirty="0">
                <a:solidFill>
                  <a:schemeClr val="tx1"/>
                </a:solidFill>
              </a:rPr>
              <a:t>, Dvorak, et al. 2017</a:t>
            </a:r>
            <a:r>
              <a:rPr lang="en" sz="1400" dirty="0" smtClean="0">
                <a:solidFill>
                  <a:schemeClr val="tx1"/>
                </a:solidFill>
              </a:rPr>
              <a:t>)</a:t>
            </a:r>
            <a:endParaRPr lang="en" sz="1400" dirty="0">
              <a:solidFill>
                <a:schemeClr val="tx1"/>
              </a:solidFill>
            </a:endParaRPr>
          </a:p>
          <a:p>
            <a:pPr lvl="0">
              <a:spcBef>
                <a:spcPts val="0"/>
              </a:spcBef>
              <a:buClr>
                <a:schemeClr val="dk1"/>
              </a:buClr>
              <a:buSzPct val="61111"/>
              <a:buFont typeface="Arial"/>
              <a:buNone/>
            </a:pPr>
            <a:endParaRPr dirty="0"/>
          </a:p>
          <a:p>
            <a:pPr lvl="0">
              <a:spcBef>
                <a:spcPts val="0"/>
              </a:spcBef>
              <a:buClr>
                <a:schemeClr val="dk1"/>
              </a:buClr>
              <a:buSzPct val="61111"/>
              <a:buFont typeface="Arial"/>
              <a:buNone/>
            </a:pPr>
            <a:endParaRPr i="1" dirty="0"/>
          </a:p>
          <a:p>
            <a:pPr lvl="0">
              <a:spcBef>
                <a:spcPts val="0"/>
              </a:spcBef>
              <a:buClr>
                <a:schemeClr val="dk1"/>
              </a:buClr>
              <a:buSzPct val="61111"/>
              <a:buFont typeface="Arial"/>
              <a:buNone/>
            </a:pPr>
            <a:endParaRPr dirty="0"/>
          </a:p>
        </p:txBody>
      </p:sp>
      <p:pic>
        <p:nvPicPr>
          <p:cNvPr id="99" name="Shape 99"/>
          <p:cNvPicPr preferRelativeResize="0"/>
          <p:nvPr/>
        </p:nvPicPr>
        <p:blipFill>
          <a:blip r:embed="rId3">
            <a:alphaModFix/>
          </a:blip>
          <a:stretch>
            <a:fillRect/>
          </a:stretch>
        </p:blipFill>
        <p:spPr>
          <a:xfrm>
            <a:off x="7261950" y="1864025"/>
            <a:ext cx="1570350" cy="1262549"/>
          </a:xfrm>
          <a:prstGeom prst="rect">
            <a:avLst/>
          </a:prstGeom>
          <a:noFill/>
          <a:ln>
            <a:noFill/>
          </a:ln>
        </p:spPr>
      </p:pic>
    </p:spTree>
    <p:extLst>
      <p:ext uri="{BB962C8B-B14F-4D97-AF65-F5344CB8AC3E}">
        <p14:creationId xmlns:p14="http://schemas.microsoft.com/office/powerpoint/2010/main" val="505434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11700" y="-149700"/>
            <a:ext cx="8520600" cy="1165500"/>
          </a:xfrm>
          <a:prstGeom prst="rect">
            <a:avLst/>
          </a:prstGeom>
        </p:spPr>
        <p:txBody>
          <a:bodyPr lIns="91425" tIns="91425" rIns="91425" bIns="91425" anchor="b" anchorCtr="0">
            <a:noAutofit/>
          </a:bodyPr>
          <a:lstStyle/>
          <a:p>
            <a:pPr lvl="0" algn="l" rtl="0">
              <a:spcBef>
                <a:spcPts val="0"/>
              </a:spcBef>
              <a:buNone/>
            </a:pPr>
            <a:r>
              <a:rPr lang="en" sz="1400" b="1" dirty="0">
                <a:solidFill>
                  <a:srgbClr val="000000"/>
                </a:solidFill>
              </a:rPr>
              <a:t>Disclosure statement:  </a:t>
            </a:r>
          </a:p>
          <a:p>
            <a:pPr lvl="0" algn="l" rtl="0">
              <a:spcBef>
                <a:spcPts val="0"/>
              </a:spcBef>
              <a:buNone/>
            </a:pPr>
            <a:r>
              <a:rPr lang="en" sz="1400" dirty="0">
                <a:solidFill>
                  <a:srgbClr val="000000"/>
                </a:solidFill>
              </a:rPr>
              <a:t>This program was developed with financial assistance from the School Health Section of the Illinois Department of Public Health.  Disclosed </a:t>
            </a:r>
            <a:r>
              <a:rPr lang="en" sz="1400" dirty="0" smtClean="0">
                <a:solidFill>
                  <a:srgbClr val="000000"/>
                </a:solidFill>
              </a:rPr>
              <a:t>is </a:t>
            </a:r>
            <a:r>
              <a:rPr lang="en" sz="1400" dirty="0">
                <a:solidFill>
                  <a:srgbClr val="000000"/>
                </a:solidFill>
              </a:rPr>
              <a:t>the absence of personal financial relationships with commercial interests relevant to the </a:t>
            </a:r>
            <a:r>
              <a:rPr lang="en" sz="1400" dirty="0" smtClean="0">
                <a:solidFill>
                  <a:srgbClr val="000000"/>
                </a:solidFill>
              </a:rPr>
              <a:t>development of </a:t>
            </a:r>
            <a:r>
              <a:rPr lang="en" sz="1400" dirty="0">
                <a:solidFill>
                  <a:srgbClr val="000000"/>
                </a:solidFill>
              </a:rPr>
              <a:t>this educational activity. </a:t>
            </a:r>
          </a:p>
        </p:txBody>
      </p:sp>
      <p:sp>
        <p:nvSpPr>
          <p:cNvPr id="68" name="Shape 68"/>
          <p:cNvSpPr txBox="1">
            <a:spLocks noGrp="1"/>
          </p:cNvSpPr>
          <p:nvPr>
            <p:ph type="subTitle" idx="1"/>
          </p:nvPr>
        </p:nvSpPr>
        <p:spPr>
          <a:xfrm>
            <a:off x="311700" y="948175"/>
            <a:ext cx="8520600" cy="4045500"/>
          </a:xfrm>
          <a:prstGeom prst="rect">
            <a:avLst/>
          </a:prstGeom>
        </p:spPr>
        <p:txBody>
          <a:bodyPr lIns="91425" tIns="91425" rIns="91425" bIns="91425" anchor="t" anchorCtr="0">
            <a:noAutofit/>
          </a:bodyPr>
          <a:lstStyle/>
          <a:p>
            <a:pPr lvl="0">
              <a:spcBef>
                <a:spcPts val="0"/>
              </a:spcBef>
              <a:buNone/>
            </a:pPr>
            <a:r>
              <a:rPr lang="en" sz="1800" b="1" dirty="0">
                <a:solidFill>
                  <a:srgbClr val="000000"/>
                </a:solidFill>
              </a:rPr>
              <a:t>Illinois Association of School Nurses (IASN) Ad Hoc Concussion Program Development Committee</a:t>
            </a:r>
          </a:p>
          <a:p>
            <a:pPr lvl="0" algn="l" rtl="0">
              <a:spcBef>
                <a:spcPts val="0"/>
              </a:spcBef>
              <a:buNone/>
            </a:pPr>
            <a:r>
              <a:rPr lang="en" sz="1400" b="1" dirty="0">
                <a:solidFill>
                  <a:srgbClr val="000000"/>
                </a:solidFill>
              </a:rPr>
              <a:t>Donna Kunz RN, MS, BS, PEL-IL, NCSN</a:t>
            </a:r>
          </a:p>
          <a:p>
            <a:pPr lvl="0" algn="l" rtl="0">
              <a:spcBef>
                <a:spcPts val="0"/>
              </a:spcBef>
              <a:buNone/>
            </a:pPr>
            <a:r>
              <a:rPr lang="en" sz="1100" dirty="0">
                <a:solidFill>
                  <a:srgbClr val="000000"/>
                </a:solidFill>
              </a:rPr>
              <a:t>Donna received her Diploma in Nursing at Ravenswood Hospital, Chicago, IL in 1974, a BS in Psychology at Roosevelt University, Chicago, IL in 2000, and an MS in Public Health Nursing with a specialization in School Nursing in 2009. Donna was a hospital staff nurse in Pediatrics, Obstetrics/Gynecology, </a:t>
            </a:r>
            <a:r>
              <a:rPr lang="en" sz="1100">
                <a:solidFill>
                  <a:srgbClr val="000000"/>
                </a:solidFill>
              </a:rPr>
              <a:t>and </a:t>
            </a:r>
            <a:r>
              <a:rPr lang="en" sz="1100" smtClean="0">
                <a:solidFill>
                  <a:srgbClr val="000000"/>
                </a:solidFill>
              </a:rPr>
              <a:t>Psychiatry </a:t>
            </a:r>
            <a:r>
              <a:rPr lang="en" sz="1100" dirty="0">
                <a:solidFill>
                  <a:srgbClr val="000000"/>
                </a:solidFill>
              </a:rPr>
              <a:t>for 25 years, and has been a high school nurse for 22 years.  Currently employed at Huntley High School in Huntley, IL,  Donna has been active in IASN for 10 years, as representative to various Illinois health organizations, and is currently the IASN representative to the Illinois Education Association. </a:t>
            </a:r>
            <a:r>
              <a:rPr lang="en" sz="1100" dirty="0">
                <a:solidFill>
                  <a:schemeClr val="dk1"/>
                </a:solidFill>
              </a:rPr>
              <a:t>She is a member of her school’s concussion oversight team. </a:t>
            </a:r>
            <a:r>
              <a:rPr lang="en" sz="1100" dirty="0">
                <a:solidFill>
                  <a:srgbClr val="000000"/>
                </a:solidFill>
              </a:rPr>
              <a:t> </a:t>
            </a:r>
          </a:p>
          <a:p>
            <a:pPr lvl="0" algn="l" rtl="0">
              <a:spcBef>
                <a:spcPts val="0"/>
              </a:spcBef>
              <a:buNone/>
            </a:pPr>
            <a:r>
              <a:rPr lang="en" sz="1400" b="1" dirty="0">
                <a:solidFill>
                  <a:srgbClr val="000000"/>
                </a:solidFill>
              </a:rPr>
              <a:t>Cameron Traut RN, MS, BSN, PEL-IL, NCSN</a:t>
            </a:r>
          </a:p>
          <a:p>
            <a:pPr lvl="0" algn="l" rtl="0">
              <a:spcBef>
                <a:spcPts val="0"/>
              </a:spcBef>
              <a:buNone/>
            </a:pPr>
            <a:r>
              <a:rPr lang="en" sz="1100" dirty="0">
                <a:solidFill>
                  <a:srgbClr val="000000"/>
                </a:solidFill>
              </a:rPr>
              <a:t>Cameron received her BSN from Valparaiso University in 1986, and an MS with </a:t>
            </a:r>
            <a:r>
              <a:rPr lang="en" sz="1100" dirty="0" smtClean="0">
                <a:solidFill>
                  <a:srgbClr val="000000"/>
                </a:solidFill>
              </a:rPr>
              <a:t>a specialization </a:t>
            </a:r>
            <a:r>
              <a:rPr lang="en" sz="1100" dirty="0">
                <a:solidFill>
                  <a:srgbClr val="000000"/>
                </a:solidFill>
              </a:rPr>
              <a:t>in Counseling Studies in 2008. She was a staff nurse in the PICU at Children’s Memorial Hospital, Chicago, IL, for 9 years, and has been a school nurse for 20 years. Currently employed at Libertyville High School, in Libertyville, IL, Cameron has been active in IASN for 20 years, holding offices such as past IASN president, and currently as IASN representative to ANA-IL and the Illinois Director to the NASN board. She led development of concussion protocol at her school and has presented on this topic to school nurses in Illinois.</a:t>
            </a:r>
          </a:p>
          <a:p>
            <a:pPr lvl="0" algn="l" rtl="0">
              <a:spcBef>
                <a:spcPts val="0"/>
              </a:spcBef>
              <a:buNone/>
            </a:pPr>
            <a:r>
              <a:rPr lang="en" sz="1400" b="1" dirty="0">
                <a:solidFill>
                  <a:srgbClr val="000000"/>
                </a:solidFill>
              </a:rPr>
              <a:t>Linda Vollinger RN, MS, BSN, PEL-IL</a:t>
            </a:r>
          </a:p>
          <a:p>
            <a:pPr lvl="0" algn="l">
              <a:spcBef>
                <a:spcPts val="0"/>
              </a:spcBef>
              <a:buNone/>
            </a:pPr>
            <a:r>
              <a:rPr lang="en" sz="1100" dirty="0">
                <a:solidFill>
                  <a:srgbClr val="000000"/>
                </a:solidFill>
              </a:rPr>
              <a:t>Linda received her BSN from University of Illinois at Chicago (UIC), Chicago, IL in 1988, and an MS in Public Health Nursing with a specialization in school nursing in 2008 from UIC, Chicago, IL.  She was an ER nurse in the Chicago area for 14 years, and has been a school nurse for 14 years, in an elementary school setting, and currently at A.A. Stagg High School in Palos Hills, IL. Linda has been a member of IASN for 14 years, serving in various leadership </a:t>
            </a:r>
            <a:r>
              <a:rPr lang="en" sz="1100" dirty="0" smtClean="0">
                <a:solidFill>
                  <a:srgbClr val="000000"/>
                </a:solidFill>
              </a:rPr>
              <a:t>roles, currently as president </a:t>
            </a:r>
            <a:r>
              <a:rPr lang="en" sz="1100" dirty="0">
                <a:solidFill>
                  <a:srgbClr val="000000"/>
                </a:solidFill>
              </a:rPr>
              <a:t>of </a:t>
            </a:r>
            <a:r>
              <a:rPr lang="en" sz="1100" dirty="0" smtClean="0">
                <a:solidFill>
                  <a:srgbClr val="000000"/>
                </a:solidFill>
              </a:rPr>
              <a:t> IASN</a:t>
            </a:r>
            <a:r>
              <a:rPr lang="en" sz="1100" dirty="0">
                <a:solidFill>
                  <a:srgbClr val="000000"/>
                </a:solidFill>
              </a:rPr>
              <a:t>.  She is a member of her school’s concussion oversight team.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00" y="132522"/>
            <a:ext cx="8520600" cy="1093928"/>
          </a:xfrm>
          <a:prstGeom prst="rect">
            <a:avLst/>
          </a:prstGeom>
        </p:spPr>
        <p:txBody>
          <a:bodyPr lIns="91425" tIns="91425" rIns="91425" bIns="91425" anchor="t" anchorCtr="0">
            <a:noAutofit/>
          </a:bodyPr>
          <a:lstStyle/>
          <a:p>
            <a:pPr lvl="0" algn="ctr" rtl="0">
              <a:spcBef>
                <a:spcPts val="0"/>
              </a:spcBef>
              <a:buNone/>
            </a:pPr>
            <a:r>
              <a:rPr lang="en" b="1" dirty="0"/>
              <a:t>Assessment Tools &amp; Baseline Testing</a:t>
            </a:r>
          </a:p>
          <a:p>
            <a:pPr lvl="0" algn="ctr">
              <a:spcBef>
                <a:spcPts val="0"/>
              </a:spcBef>
              <a:buNone/>
            </a:pPr>
            <a:r>
              <a:rPr lang="en" sz="1800" b="1" dirty="0"/>
              <a:t>              </a:t>
            </a:r>
            <a:r>
              <a:rPr lang="en" sz="1400" b="1" dirty="0"/>
              <a:t>                                                                                    (Resch &amp; Kutcher, 2015)</a:t>
            </a:r>
          </a:p>
        </p:txBody>
      </p:sp>
      <p:sp>
        <p:nvSpPr>
          <p:cNvPr id="238" name="Shape 238"/>
          <p:cNvSpPr txBox="1">
            <a:spLocks noGrp="1"/>
          </p:cNvSpPr>
          <p:nvPr>
            <p:ph type="body" idx="1"/>
          </p:nvPr>
        </p:nvSpPr>
        <p:spPr>
          <a:xfrm>
            <a:off x="311700" y="901149"/>
            <a:ext cx="8520600" cy="3667602"/>
          </a:xfrm>
          <a:prstGeom prst="rect">
            <a:avLst/>
          </a:prstGeom>
        </p:spPr>
        <p:txBody>
          <a:bodyPr lIns="91425" tIns="91425" rIns="91425" bIns="91425" anchor="t" anchorCtr="0">
            <a:noAutofit/>
          </a:bodyPr>
          <a:lstStyle/>
          <a:p>
            <a:pPr marL="457200" lvl="1" indent="-228600">
              <a:lnSpc>
                <a:spcPct val="100000"/>
              </a:lnSpc>
              <a:spcAft>
                <a:spcPts val="1200"/>
              </a:spcAft>
              <a:buClr>
                <a:srgbClr val="000000"/>
              </a:buClr>
              <a:buChar char="●"/>
            </a:pPr>
            <a:r>
              <a:rPr lang="en" dirty="0">
                <a:solidFill>
                  <a:srgbClr val="000000"/>
                </a:solidFill>
              </a:rPr>
              <a:t>Annual physical exam</a:t>
            </a:r>
          </a:p>
          <a:p>
            <a:pPr marL="457200" lvl="1" indent="-228600">
              <a:lnSpc>
                <a:spcPct val="100000"/>
              </a:lnSpc>
              <a:spcAft>
                <a:spcPts val="1200"/>
              </a:spcAft>
              <a:buClr>
                <a:srgbClr val="000000"/>
              </a:buClr>
              <a:buChar char="●"/>
            </a:pPr>
            <a:r>
              <a:rPr lang="en" dirty="0">
                <a:solidFill>
                  <a:srgbClr val="000000"/>
                </a:solidFill>
              </a:rPr>
              <a:t>Computerized neurocognitive testing</a:t>
            </a:r>
          </a:p>
          <a:p>
            <a:pPr marL="914400" lvl="2" indent="-228600">
              <a:lnSpc>
                <a:spcPct val="100000"/>
              </a:lnSpc>
              <a:spcAft>
                <a:spcPts val="1200"/>
              </a:spcAft>
              <a:buClr>
                <a:srgbClr val="000000"/>
              </a:buClr>
              <a:buChar char="○"/>
            </a:pPr>
            <a:r>
              <a:rPr lang="en" dirty="0">
                <a:solidFill>
                  <a:srgbClr val="000000"/>
                </a:solidFill>
              </a:rPr>
              <a:t>ImPACT, King-Devick, CNS Vital Signs, Axon Sports, ANAM</a:t>
            </a:r>
          </a:p>
          <a:p>
            <a:pPr marL="457200" lvl="1" indent="-228600">
              <a:lnSpc>
                <a:spcPct val="100000"/>
              </a:lnSpc>
              <a:spcAft>
                <a:spcPts val="1200"/>
              </a:spcAft>
              <a:buClr>
                <a:srgbClr val="000000"/>
              </a:buClr>
              <a:buChar char="●"/>
            </a:pPr>
            <a:r>
              <a:rPr lang="en" dirty="0">
                <a:solidFill>
                  <a:srgbClr val="000000"/>
                </a:solidFill>
              </a:rPr>
              <a:t>Sideline testing</a:t>
            </a:r>
          </a:p>
          <a:p>
            <a:pPr marL="914400" lvl="2" indent="-228600">
              <a:lnSpc>
                <a:spcPct val="100000"/>
              </a:lnSpc>
              <a:spcAft>
                <a:spcPts val="1200"/>
              </a:spcAft>
              <a:buClr>
                <a:srgbClr val="000000"/>
              </a:buClr>
              <a:buChar char="○"/>
            </a:pPr>
            <a:r>
              <a:rPr lang="en" dirty="0">
                <a:solidFill>
                  <a:srgbClr val="000000"/>
                </a:solidFill>
              </a:rPr>
              <a:t>SCAT (Sideline Concussion Assessment Tool)</a:t>
            </a:r>
          </a:p>
          <a:p>
            <a:pPr marL="914400" lvl="2" indent="-228600">
              <a:lnSpc>
                <a:spcPct val="100000"/>
              </a:lnSpc>
              <a:spcAft>
                <a:spcPts val="1200"/>
              </a:spcAft>
              <a:buClr>
                <a:srgbClr val="000000"/>
              </a:buClr>
              <a:buChar char="○"/>
            </a:pPr>
            <a:r>
              <a:rPr lang="en" dirty="0">
                <a:solidFill>
                  <a:srgbClr val="000000"/>
                </a:solidFill>
              </a:rPr>
              <a:t>BESS (Balance Error Scoring System)</a:t>
            </a:r>
          </a:p>
          <a:p>
            <a:pPr marL="914400" lvl="2" indent="-228600">
              <a:lnSpc>
                <a:spcPct val="100000"/>
              </a:lnSpc>
              <a:spcAft>
                <a:spcPts val="1200"/>
              </a:spcAft>
              <a:buClr>
                <a:srgbClr val="000000"/>
              </a:buClr>
              <a:buChar char="○"/>
            </a:pPr>
            <a:r>
              <a:rPr lang="en" dirty="0">
                <a:solidFill>
                  <a:srgbClr val="000000"/>
                </a:solidFill>
              </a:rPr>
              <a:t>SAC (Standardized Assessment of Concussion)</a:t>
            </a:r>
          </a:p>
          <a:p>
            <a:pPr marL="457200" lvl="1" indent="-228600">
              <a:lnSpc>
                <a:spcPct val="100000"/>
              </a:lnSpc>
              <a:spcAft>
                <a:spcPts val="1200"/>
              </a:spcAft>
              <a:buClr>
                <a:srgbClr val="000000"/>
              </a:buClr>
              <a:buChar char="●"/>
            </a:pPr>
            <a:r>
              <a:rPr lang="en" dirty="0">
                <a:solidFill>
                  <a:srgbClr val="000000"/>
                </a:solidFill>
              </a:rPr>
              <a:t>Traditional imaging</a:t>
            </a:r>
          </a:p>
          <a:p>
            <a:pPr marL="914400" lvl="2" indent="-228600">
              <a:lnSpc>
                <a:spcPct val="100000"/>
              </a:lnSpc>
              <a:spcAft>
                <a:spcPts val="1200"/>
              </a:spcAft>
              <a:buClr>
                <a:srgbClr val="000000"/>
              </a:buClr>
              <a:buChar char="○"/>
            </a:pPr>
            <a:r>
              <a:rPr lang="en" dirty="0">
                <a:solidFill>
                  <a:srgbClr val="000000"/>
                </a:solidFill>
              </a:rPr>
              <a:t>X-ray, MRI, CT</a:t>
            </a:r>
          </a:p>
          <a:p>
            <a:pPr marL="457200" lvl="1" indent="-228600">
              <a:lnSpc>
                <a:spcPct val="100000"/>
              </a:lnSpc>
              <a:spcAft>
                <a:spcPts val="1200"/>
              </a:spcAft>
              <a:buClr>
                <a:srgbClr val="000000"/>
              </a:buClr>
              <a:buChar char="●"/>
            </a:pPr>
            <a:r>
              <a:rPr lang="en" dirty="0">
                <a:solidFill>
                  <a:srgbClr val="000000"/>
                </a:solidFill>
              </a:rPr>
              <a:t>Emerging tests</a:t>
            </a:r>
          </a:p>
          <a:p>
            <a:pPr marL="457200" lvl="1" indent="-228600">
              <a:lnSpc>
                <a:spcPct val="100000"/>
              </a:lnSpc>
              <a:spcAft>
                <a:spcPts val="1200"/>
              </a:spcAft>
              <a:buClr>
                <a:srgbClr val="000000"/>
              </a:buClr>
              <a:buChar char="●"/>
            </a:pPr>
            <a:r>
              <a:rPr lang="en" dirty="0">
                <a:solidFill>
                  <a:srgbClr val="000000"/>
                </a:solidFill>
              </a:rPr>
              <a:t>Graded symptom scales (Piebes et al., 2009)</a:t>
            </a:r>
          </a:p>
          <a:p>
            <a:pPr lvl="0" rtl="0">
              <a:spcBef>
                <a:spcPts val="0"/>
              </a:spcBef>
              <a:buNone/>
            </a:pPr>
            <a:endParaRPr dirty="0"/>
          </a:p>
          <a:p>
            <a:pPr marL="0" lvl="0" indent="0" rtl="0">
              <a:spcBef>
                <a:spcPts val="0"/>
              </a:spcBef>
              <a:buNone/>
            </a:pPr>
            <a:endParaRPr dirty="0"/>
          </a:p>
          <a:p>
            <a:pPr marL="0" lvl="0" indent="0">
              <a:spcBef>
                <a:spcPts val="0"/>
              </a:spcBef>
              <a:buNone/>
            </a:pPr>
            <a:endParaRP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16568"/>
            <a:ext cx="8520600" cy="1383633"/>
          </a:xfrm>
        </p:spPr>
        <p:txBody>
          <a:bodyPr/>
          <a:lstStyle/>
          <a:p>
            <a:pPr algn="ctr"/>
            <a:r>
              <a:rPr lang="en-US" b="1" dirty="0"/>
              <a:t>Current Treatment of Concussions </a:t>
            </a:r>
            <a:r>
              <a:rPr lang="en-US" dirty="0"/>
              <a:t/>
            </a:r>
            <a:br>
              <a:rPr lang="en-US" dirty="0"/>
            </a:br>
            <a:r>
              <a:rPr lang="en-US" dirty="0"/>
              <a:t>                                        </a:t>
            </a:r>
            <a:r>
              <a:rPr lang="en-US" sz="1600" dirty="0"/>
              <a:t>(McCrory, </a:t>
            </a:r>
            <a:r>
              <a:rPr lang="en-US" sz="1600" dirty="0" err="1"/>
              <a:t>Meeuwisse</a:t>
            </a:r>
            <a:r>
              <a:rPr lang="en-US" sz="1600" dirty="0"/>
              <a:t>, Dvorak, et al. 2017)</a:t>
            </a:r>
            <a:br>
              <a:rPr lang="en-US" sz="1600" dirty="0"/>
            </a:br>
            <a:r>
              <a:rPr lang="en-US" dirty="0"/>
              <a:t/>
            </a:r>
            <a:br>
              <a:rPr lang="en-US" dirty="0"/>
            </a:br>
            <a:endParaRPr lang="en-US" dirty="0"/>
          </a:p>
        </p:txBody>
      </p:sp>
      <p:sp>
        <p:nvSpPr>
          <p:cNvPr id="3" name="Text Placeholder 2"/>
          <p:cNvSpPr>
            <a:spLocks noGrp="1"/>
          </p:cNvSpPr>
          <p:nvPr>
            <p:ph type="body" idx="1"/>
          </p:nvPr>
        </p:nvSpPr>
        <p:spPr>
          <a:xfrm>
            <a:off x="311700" y="1549700"/>
            <a:ext cx="8520600" cy="3125086"/>
          </a:xfrm>
        </p:spPr>
        <p:txBody>
          <a:bodyPr/>
          <a:lstStyle/>
          <a:p>
            <a:pPr marL="285750" indent="-285750">
              <a:spcAft>
                <a:spcPts val="0"/>
              </a:spcAft>
              <a:buFont typeface="Arial" charset="0"/>
              <a:buChar char="•"/>
            </a:pPr>
            <a:r>
              <a:rPr lang="en-US" sz="1600" dirty="0" smtClean="0"/>
              <a:t>After </a:t>
            </a:r>
            <a:r>
              <a:rPr lang="en-US" sz="1600" dirty="0"/>
              <a:t>diagnosis, the initial step is to begin a short period of </a:t>
            </a:r>
            <a:r>
              <a:rPr lang="en-US" sz="1600" dirty="0" smtClean="0"/>
              <a:t>full </a:t>
            </a:r>
            <a:r>
              <a:rPr lang="en-US" sz="1600" dirty="0"/>
              <a:t>cognitive and physical rest (</a:t>
            </a:r>
            <a:r>
              <a:rPr lang="en-US" sz="1600" dirty="0" err="1"/>
              <a:t>approx</a:t>
            </a:r>
            <a:r>
              <a:rPr lang="en-US" sz="1600" dirty="0"/>
              <a:t> 24-48 hrs</a:t>
            </a:r>
            <a:r>
              <a:rPr lang="en-US" sz="1600" dirty="0" smtClean="0"/>
              <a:t>.)</a:t>
            </a:r>
          </a:p>
          <a:p>
            <a:pPr marL="285750" indent="-285750">
              <a:spcAft>
                <a:spcPts val="0"/>
              </a:spcAft>
              <a:buFont typeface="Arial" charset="0"/>
              <a:buChar char="•"/>
            </a:pPr>
            <a:r>
              <a:rPr lang="en-US" sz="1600" dirty="0" smtClean="0"/>
              <a:t>Re-introduce </a:t>
            </a:r>
            <a:r>
              <a:rPr lang="en-US" sz="1600" dirty="0"/>
              <a:t>normal activities of daily living, at a </a:t>
            </a:r>
            <a:r>
              <a:rPr lang="en-US" sz="1600" dirty="0" smtClean="0"/>
              <a:t>sub-symptom </a:t>
            </a:r>
            <a:r>
              <a:rPr lang="en-US" sz="1600" dirty="0"/>
              <a:t>threshold, while avoiding vigorous physical </a:t>
            </a:r>
            <a:r>
              <a:rPr lang="en-US" sz="1600" dirty="0" smtClean="0"/>
              <a:t>exertion </a:t>
            </a:r>
            <a:r>
              <a:rPr lang="en-US" sz="1600" dirty="0"/>
              <a:t>(i.e. </a:t>
            </a:r>
            <a:r>
              <a:rPr lang="en-US" sz="1600" dirty="0" smtClean="0"/>
              <a:t>sports)  </a:t>
            </a:r>
          </a:p>
          <a:p>
            <a:pPr marL="285750" indent="-285750">
              <a:spcAft>
                <a:spcPts val="0"/>
              </a:spcAft>
              <a:buFont typeface="Arial" charset="0"/>
              <a:buChar char="•"/>
            </a:pPr>
            <a:r>
              <a:rPr lang="en-US" sz="1600" dirty="0" smtClean="0"/>
              <a:t>Light </a:t>
            </a:r>
            <a:r>
              <a:rPr lang="en-US" sz="1600" dirty="0"/>
              <a:t>aerobic activity may be tolerable and </a:t>
            </a:r>
            <a:r>
              <a:rPr lang="en-US" sz="1600" dirty="0" smtClean="0"/>
              <a:t>therapeutic.  </a:t>
            </a:r>
          </a:p>
          <a:p>
            <a:pPr marL="285750" indent="-285750">
              <a:spcAft>
                <a:spcPts val="0"/>
              </a:spcAft>
              <a:buFont typeface="Arial" charset="0"/>
              <a:buChar char="•"/>
            </a:pPr>
            <a:r>
              <a:rPr lang="en-US" sz="1600" dirty="0" smtClean="0"/>
              <a:t>Incorporate </a:t>
            </a:r>
            <a:r>
              <a:rPr lang="en-US" sz="1600" dirty="0"/>
              <a:t>brief periods of rest during recovery as </a:t>
            </a:r>
            <a:r>
              <a:rPr lang="en-US" sz="1600" dirty="0" smtClean="0"/>
              <a:t>needed </a:t>
            </a:r>
          </a:p>
          <a:p>
            <a:pPr>
              <a:spcAft>
                <a:spcPts val="0"/>
              </a:spcAft>
            </a:pPr>
            <a:r>
              <a:rPr lang="en-US" sz="1600" dirty="0"/>
              <a:t> </a:t>
            </a:r>
            <a:r>
              <a:rPr lang="en-US" sz="1600" dirty="0" smtClean="0"/>
              <a:t>    or </a:t>
            </a:r>
            <a:r>
              <a:rPr lang="en-US" sz="1600" dirty="0"/>
              <a:t>when symptoms </a:t>
            </a:r>
            <a:r>
              <a:rPr lang="en-US" sz="1600" dirty="0" smtClean="0"/>
              <a:t>worsen. </a:t>
            </a:r>
          </a:p>
          <a:p>
            <a:pPr marL="285750" indent="-285750">
              <a:spcAft>
                <a:spcPts val="0"/>
              </a:spcAft>
              <a:buFont typeface="Arial" charset="0"/>
              <a:buChar char="•"/>
            </a:pPr>
            <a:r>
              <a:rPr lang="en-US" sz="1600" dirty="0" smtClean="0"/>
              <a:t>Goal</a:t>
            </a:r>
            <a:r>
              <a:rPr lang="en-US" sz="1600" dirty="0"/>
              <a:t>: </a:t>
            </a:r>
            <a:r>
              <a:rPr lang="en-US" sz="1600" dirty="0" smtClean="0"/>
              <a:t>to </a:t>
            </a:r>
            <a:r>
              <a:rPr lang="en-US" sz="1600" dirty="0"/>
              <a:t>keep daily cognitive and physical symptoms </a:t>
            </a:r>
            <a:r>
              <a:rPr lang="en-US" sz="1600" dirty="0" smtClean="0"/>
              <a:t>                                                during </a:t>
            </a:r>
            <a:r>
              <a:rPr lang="en-US" sz="1600" dirty="0"/>
              <a:t>any activity at </a:t>
            </a:r>
            <a:r>
              <a:rPr lang="en-US" sz="1600" dirty="0" smtClean="0"/>
              <a:t>sub-symptom </a:t>
            </a:r>
            <a:r>
              <a:rPr lang="en-US" sz="1600" dirty="0"/>
              <a:t>threshold level</a:t>
            </a:r>
            <a:r>
              <a:rPr lang="en-US" sz="1600" dirty="0" smtClean="0"/>
              <a:t>.            </a:t>
            </a:r>
            <a:endParaRPr lang="en-US" sz="1600" dirty="0"/>
          </a:p>
        </p:txBody>
      </p:sp>
      <p:sp>
        <p:nvSpPr>
          <p:cNvPr id="4" name="Rectangle 3"/>
          <p:cNvSpPr/>
          <p:nvPr/>
        </p:nvSpPr>
        <p:spPr>
          <a:xfrm>
            <a:off x="4454820" y="2417862"/>
            <a:ext cx="234360" cy="307777"/>
          </a:xfrm>
          <a:prstGeom prst="rect">
            <a:avLst/>
          </a:prstGeom>
        </p:spPr>
        <p:txBody>
          <a:bodyPr wrap="none">
            <a:spAutoFit/>
          </a:bodyPr>
          <a:lstStyle/>
          <a:p>
            <a:r>
              <a:rPr lang="en-US" dirty="0"/>
              <a:t>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324" y="2896602"/>
            <a:ext cx="2765258" cy="2103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8909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a:t>Return to Learn (RTL)</a:t>
            </a:r>
          </a:p>
          <a:p>
            <a:pPr lvl="0">
              <a:spcBef>
                <a:spcPts val="0"/>
              </a:spcBef>
              <a:buNone/>
            </a:pPr>
            <a:endParaRPr/>
          </a:p>
        </p:txBody>
      </p:sp>
      <p:sp>
        <p:nvSpPr>
          <p:cNvPr id="250" name="Shape 250"/>
          <p:cNvSpPr txBox="1">
            <a:spLocks noGrp="1"/>
          </p:cNvSpPr>
          <p:nvPr>
            <p:ph type="body" idx="1"/>
          </p:nvPr>
        </p:nvSpPr>
        <p:spPr>
          <a:xfrm>
            <a:off x="394100" y="1211325"/>
            <a:ext cx="8520600" cy="3416400"/>
          </a:xfrm>
          <a:prstGeom prst="rect">
            <a:avLst/>
          </a:prstGeom>
        </p:spPr>
        <p:txBody>
          <a:bodyPr lIns="91425" tIns="91425" rIns="91425" bIns="91425" anchor="t" anchorCtr="0">
            <a:noAutofit/>
          </a:bodyPr>
          <a:lstStyle/>
          <a:p>
            <a:pPr marL="514350" lvl="0" indent="-285750" rtl="0">
              <a:lnSpc>
                <a:spcPct val="115000"/>
              </a:lnSpc>
              <a:spcBef>
                <a:spcPts val="1000"/>
              </a:spcBef>
              <a:buClr>
                <a:srgbClr val="000000"/>
              </a:buClr>
              <a:buFont typeface="Arial" charset="0"/>
              <a:buChar char="•"/>
            </a:pPr>
            <a:r>
              <a:rPr lang="en" dirty="0" smtClean="0">
                <a:solidFill>
                  <a:srgbClr val="000000"/>
                </a:solidFill>
              </a:rPr>
              <a:t>RTL </a:t>
            </a:r>
            <a:r>
              <a:rPr lang="en" dirty="0">
                <a:solidFill>
                  <a:srgbClr val="000000"/>
                </a:solidFill>
              </a:rPr>
              <a:t>is the gradual reintroduction of cognitive learning</a:t>
            </a:r>
            <a:r>
              <a:rPr lang="en" dirty="0" smtClean="0">
                <a:solidFill>
                  <a:srgbClr val="000000"/>
                </a:solidFill>
              </a:rPr>
              <a:t>.</a:t>
            </a:r>
          </a:p>
          <a:p>
            <a:pPr marL="514350" lvl="0" indent="-285750" rtl="0">
              <a:lnSpc>
                <a:spcPct val="115000"/>
              </a:lnSpc>
              <a:spcBef>
                <a:spcPts val="1000"/>
              </a:spcBef>
              <a:buClr>
                <a:srgbClr val="000000"/>
              </a:buClr>
              <a:buFont typeface="Arial" charset="0"/>
              <a:buChar char="•"/>
            </a:pPr>
            <a:r>
              <a:rPr lang="en" dirty="0" smtClean="0">
                <a:solidFill>
                  <a:srgbClr val="000000"/>
                </a:solidFill>
              </a:rPr>
              <a:t> Differs </a:t>
            </a:r>
            <a:r>
              <a:rPr lang="en" dirty="0">
                <a:solidFill>
                  <a:srgbClr val="000000"/>
                </a:solidFill>
              </a:rPr>
              <a:t>for each student with every </a:t>
            </a:r>
            <a:r>
              <a:rPr lang="en" dirty="0" smtClean="0">
                <a:solidFill>
                  <a:srgbClr val="000000"/>
                </a:solidFill>
              </a:rPr>
              <a:t>concussion</a:t>
            </a:r>
          </a:p>
          <a:p>
            <a:pPr marL="514350" lvl="0" indent="-285750" rtl="0">
              <a:lnSpc>
                <a:spcPct val="115000"/>
              </a:lnSpc>
              <a:spcBef>
                <a:spcPts val="1000"/>
              </a:spcBef>
              <a:buClr>
                <a:srgbClr val="000000"/>
              </a:buClr>
              <a:buFont typeface="Arial" charset="0"/>
              <a:buChar char="•"/>
            </a:pPr>
            <a:r>
              <a:rPr lang="en" dirty="0" smtClean="0">
                <a:solidFill>
                  <a:srgbClr val="000000"/>
                </a:solidFill>
              </a:rPr>
              <a:t>Subjective </a:t>
            </a:r>
            <a:r>
              <a:rPr lang="en" dirty="0">
                <a:solidFill>
                  <a:srgbClr val="000000"/>
                </a:solidFill>
              </a:rPr>
              <a:t>in </a:t>
            </a:r>
            <a:r>
              <a:rPr lang="en" dirty="0" smtClean="0">
                <a:solidFill>
                  <a:srgbClr val="000000"/>
                </a:solidFill>
              </a:rPr>
              <a:t>nature</a:t>
            </a:r>
          </a:p>
          <a:p>
            <a:pPr marL="514350" lvl="0" indent="-285750" rtl="0">
              <a:lnSpc>
                <a:spcPct val="115000"/>
              </a:lnSpc>
              <a:spcBef>
                <a:spcPts val="1000"/>
              </a:spcBef>
              <a:buClr>
                <a:srgbClr val="000000"/>
              </a:buClr>
              <a:buFont typeface="Arial" charset="0"/>
              <a:buChar char="•"/>
            </a:pPr>
            <a:r>
              <a:rPr lang="en" dirty="0" smtClean="0">
                <a:solidFill>
                  <a:srgbClr val="000000"/>
                </a:solidFill>
              </a:rPr>
              <a:t>Evidence </a:t>
            </a:r>
            <a:r>
              <a:rPr lang="en" dirty="0">
                <a:solidFill>
                  <a:srgbClr val="000000"/>
                </a:solidFill>
              </a:rPr>
              <a:t>suggests that using a concussed brain </a:t>
            </a:r>
            <a:r>
              <a:rPr lang="en" dirty="0" smtClean="0">
                <a:solidFill>
                  <a:srgbClr val="000000"/>
                </a:solidFill>
              </a:rPr>
              <a:t>too much to </a:t>
            </a:r>
            <a:r>
              <a:rPr lang="en" dirty="0">
                <a:solidFill>
                  <a:srgbClr val="000000"/>
                </a:solidFill>
              </a:rPr>
              <a:t>learn may worsen the  concussion symptoms and may prolong </a:t>
            </a:r>
            <a:r>
              <a:rPr lang="en" dirty="0" smtClean="0">
                <a:solidFill>
                  <a:srgbClr val="000000"/>
                </a:solidFill>
              </a:rPr>
              <a:t>recovery.</a:t>
            </a:r>
          </a:p>
          <a:p>
            <a:pPr marL="514350" indent="-285750">
              <a:spcBef>
                <a:spcPts val="1000"/>
              </a:spcBef>
              <a:buClr>
                <a:srgbClr val="000000"/>
              </a:buClr>
              <a:buFont typeface="Arial" charset="0"/>
              <a:buChar char="•"/>
            </a:pPr>
            <a:r>
              <a:rPr lang="en" dirty="0" smtClean="0">
                <a:solidFill>
                  <a:schemeClr val="tx1"/>
                </a:solidFill>
              </a:rPr>
              <a:t>Achieving </a:t>
            </a:r>
            <a:r>
              <a:rPr lang="en" dirty="0">
                <a:solidFill>
                  <a:schemeClr val="tx1"/>
                </a:solidFill>
              </a:rPr>
              <a:t>the proper balance of cognitive rest and a gradual RTL can be challenging</a:t>
            </a:r>
            <a:r>
              <a:rPr lang="en" dirty="0" smtClean="0">
                <a:solidFill>
                  <a:schemeClr val="tx1"/>
                </a:solidFill>
              </a:rPr>
              <a:t>. </a:t>
            </a:r>
            <a:r>
              <a:rPr lang="en-US" dirty="0">
                <a:solidFill>
                  <a:schemeClr val="tx1"/>
                </a:solidFill>
              </a:rPr>
              <a:t>Maintaining a sub-symptom threshold is important.</a:t>
            </a:r>
          </a:p>
          <a:p>
            <a:pPr marL="514350" lvl="0" indent="-285750" rtl="0">
              <a:lnSpc>
                <a:spcPct val="115000"/>
              </a:lnSpc>
              <a:spcBef>
                <a:spcPts val="1000"/>
              </a:spcBef>
              <a:buClr>
                <a:srgbClr val="000000"/>
              </a:buClr>
              <a:buFont typeface="Arial" charset="0"/>
              <a:buChar char="•"/>
            </a:pPr>
            <a:endParaRPr lang="en" dirty="0">
              <a:solidFill>
                <a:srgbClr val="000000"/>
              </a:solidFill>
            </a:endParaRPr>
          </a:p>
          <a:p>
            <a:pPr lvl="0">
              <a:lnSpc>
                <a:spcPct val="200000"/>
              </a:lnSpc>
              <a:spcBef>
                <a:spcPts val="0"/>
              </a:spcBef>
              <a:buNone/>
            </a:pPr>
            <a:endParaRPr dirty="0"/>
          </a:p>
        </p:txBody>
      </p:sp>
      <p:pic>
        <p:nvPicPr>
          <p:cNvPr id="251" name="Shape 251"/>
          <p:cNvPicPr preferRelativeResize="0"/>
          <p:nvPr/>
        </p:nvPicPr>
        <p:blipFill>
          <a:blip r:embed="rId3">
            <a:alphaModFix/>
          </a:blip>
          <a:stretch>
            <a:fillRect/>
          </a:stretch>
        </p:blipFill>
        <p:spPr>
          <a:xfrm>
            <a:off x="6793075" y="328125"/>
            <a:ext cx="1974300" cy="1607175"/>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dirty="0"/>
              <a:t>RTL continued …...</a:t>
            </a:r>
          </a:p>
        </p:txBody>
      </p:sp>
      <p:sp>
        <p:nvSpPr>
          <p:cNvPr id="257" name="Shape 25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lnSpc>
                <a:spcPct val="115000"/>
              </a:lnSpc>
              <a:spcBef>
                <a:spcPts val="0"/>
              </a:spcBef>
              <a:spcAft>
                <a:spcPts val="1000"/>
              </a:spcAft>
              <a:buClr>
                <a:srgbClr val="000000"/>
              </a:buClr>
              <a:buFont typeface="Arial" charset="0"/>
              <a:buChar char="•"/>
            </a:pPr>
            <a:r>
              <a:rPr lang="en" dirty="0" smtClean="0">
                <a:solidFill>
                  <a:srgbClr val="000000"/>
                </a:solidFill>
              </a:rPr>
              <a:t>When </a:t>
            </a:r>
            <a:r>
              <a:rPr lang="en" dirty="0">
                <a:solidFill>
                  <a:srgbClr val="000000"/>
                </a:solidFill>
              </a:rPr>
              <a:t>to </a:t>
            </a:r>
            <a:r>
              <a:rPr lang="en" dirty="0" smtClean="0">
                <a:solidFill>
                  <a:srgbClr val="000000"/>
                </a:solidFill>
              </a:rPr>
              <a:t>begin</a:t>
            </a:r>
          </a:p>
          <a:p>
            <a:pPr marL="514350" lvl="0" indent="-285750" rtl="0">
              <a:lnSpc>
                <a:spcPct val="115000"/>
              </a:lnSpc>
              <a:spcBef>
                <a:spcPts val="0"/>
              </a:spcBef>
              <a:spcAft>
                <a:spcPts val="1000"/>
              </a:spcAft>
              <a:buClr>
                <a:srgbClr val="000000"/>
              </a:buClr>
              <a:buFont typeface="Arial" charset="0"/>
              <a:buChar char="•"/>
            </a:pPr>
            <a:r>
              <a:rPr lang="en" dirty="0" smtClean="0">
                <a:solidFill>
                  <a:srgbClr val="000000"/>
                </a:solidFill>
              </a:rPr>
              <a:t>Cognitive </a:t>
            </a:r>
            <a:r>
              <a:rPr lang="en" dirty="0">
                <a:solidFill>
                  <a:srgbClr val="000000"/>
                </a:solidFill>
              </a:rPr>
              <a:t>activities are introduced slowly, keeping symptoms at a sub-threshold </a:t>
            </a:r>
            <a:r>
              <a:rPr lang="en" dirty="0" smtClean="0">
                <a:solidFill>
                  <a:srgbClr val="000000"/>
                </a:solidFill>
              </a:rPr>
              <a:t>level.</a:t>
            </a:r>
          </a:p>
          <a:p>
            <a:pPr marL="514350" lvl="0" indent="-285750" rtl="0">
              <a:lnSpc>
                <a:spcPct val="115000"/>
              </a:lnSpc>
              <a:spcBef>
                <a:spcPts val="0"/>
              </a:spcBef>
              <a:spcAft>
                <a:spcPts val="1000"/>
              </a:spcAft>
              <a:buClr>
                <a:srgbClr val="000000"/>
              </a:buClr>
              <a:buFont typeface="Arial" charset="0"/>
              <a:buChar char="•"/>
            </a:pPr>
            <a:r>
              <a:rPr lang="en" dirty="0" smtClean="0">
                <a:solidFill>
                  <a:srgbClr val="000000"/>
                </a:solidFill>
              </a:rPr>
              <a:t>If </a:t>
            </a:r>
            <a:r>
              <a:rPr lang="en" dirty="0">
                <a:solidFill>
                  <a:srgbClr val="000000"/>
                </a:solidFill>
              </a:rPr>
              <a:t>an activity triggers symptoms, the activity should be stopped and the student should </a:t>
            </a:r>
            <a:r>
              <a:rPr lang="en" dirty="0" smtClean="0">
                <a:solidFill>
                  <a:srgbClr val="000000"/>
                </a:solidFill>
              </a:rPr>
              <a:t>rest.</a:t>
            </a:r>
          </a:p>
          <a:p>
            <a:pPr marL="514350" lvl="0" indent="-285750" rtl="0">
              <a:lnSpc>
                <a:spcPct val="115000"/>
              </a:lnSpc>
              <a:spcBef>
                <a:spcPts val="0"/>
              </a:spcBef>
              <a:spcAft>
                <a:spcPts val="1000"/>
              </a:spcAft>
              <a:buClr>
                <a:srgbClr val="000000"/>
              </a:buClr>
              <a:buFont typeface="Arial" charset="0"/>
              <a:buChar char="•"/>
            </a:pPr>
            <a:r>
              <a:rPr lang="en" dirty="0" smtClean="0">
                <a:solidFill>
                  <a:srgbClr val="000000"/>
                </a:solidFill>
              </a:rPr>
              <a:t>Repeat </a:t>
            </a:r>
            <a:r>
              <a:rPr lang="en" dirty="0">
                <a:solidFill>
                  <a:srgbClr val="000000"/>
                </a:solidFill>
              </a:rPr>
              <a:t>activity, as tolerated, several times a day; over the course of several days until the student is able to tolerate full </a:t>
            </a:r>
            <a:r>
              <a:rPr lang="en" dirty="0" smtClean="0">
                <a:solidFill>
                  <a:srgbClr val="000000"/>
                </a:solidFill>
              </a:rPr>
              <a:t>activities.</a:t>
            </a:r>
          </a:p>
          <a:p>
            <a:pPr marL="514350" lvl="0" indent="-285750" rtl="0">
              <a:lnSpc>
                <a:spcPct val="115000"/>
              </a:lnSpc>
              <a:spcBef>
                <a:spcPts val="0"/>
              </a:spcBef>
              <a:spcAft>
                <a:spcPts val="1000"/>
              </a:spcAft>
              <a:buClr>
                <a:srgbClr val="000000"/>
              </a:buClr>
              <a:buFont typeface="Arial" charset="0"/>
              <a:buChar char="•"/>
            </a:pPr>
            <a:r>
              <a:rPr lang="en" dirty="0" smtClean="0">
                <a:solidFill>
                  <a:srgbClr val="000000"/>
                </a:solidFill>
              </a:rPr>
              <a:t>Collaborate </a:t>
            </a:r>
            <a:r>
              <a:rPr lang="en" dirty="0">
                <a:solidFill>
                  <a:srgbClr val="000000"/>
                </a:solidFill>
              </a:rPr>
              <a:t>with parent and primary care physician to compare symptoms observed and reported in different settings. </a:t>
            </a:r>
          </a:p>
          <a:p>
            <a:pPr lvl="0">
              <a:lnSpc>
                <a:spcPct val="200000"/>
              </a:lnSpc>
              <a:spcBef>
                <a:spcPts val="0"/>
              </a:spcBef>
              <a:buNone/>
            </a:pPr>
            <a:endParaRPr dirty="0"/>
          </a:p>
          <a:p>
            <a:pPr lvl="0">
              <a:spcBef>
                <a:spcPts val="0"/>
              </a:spcBef>
              <a:buNone/>
            </a:pPr>
            <a:endParaRP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11700" y="185530"/>
            <a:ext cx="8520600" cy="874644"/>
          </a:xfrm>
          <a:prstGeom prst="rect">
            <a:avLst/>
          </a:prstGeom>
        </p:spPr>
        <p:txBody>
          <a:bodyPr lIns="91425" tIns="91425" rIns="91425" bIns="91425" anchor="t" anchorCtr="0">
            <a:noAutofit/>
          </a:bodyPr>
          <a:lstStyle/>
          <a:p>
            <a:pPr lvl="0">
              <a:spcBef>
                <a:spcPts val="0"/>
              </a:spcBef>
              <a:buNone/>
            </a:pPr>
            <a:r>
              <a:rPr lang="en" b="1" dirty="0"/>
              <a:t>RTL continued …...</a:t>
            </a:r>
          </a:p>
        </p:txBody>
      </p:sp>
      <p:sp>
        <p:nvSpPr>
          <p:cNvPr id="263" name="Shape 263"/>
          <p:cNvSpPr txBox="1">
            <a:spLocks noGrp="1"/>
          </p:cNvSpPr>
          <p:nvPr>
            <p:ph type="body" idx="1"/>
          </p:nvPr>
        </p:nvSpPr>
        <p:spPr>
          <a:xfrm>
            <a:off x="311700" y="795130"/>
            <a:ext cx="8520600" cy="3783570"/>
          </a:xfrm>
          <a:prstGeom prst="rect">
            <a:avLst/>
          </a:prstGeom>
        </p:spPr>
        <p:txBody>
          <a:bodyPr lIns="91425" tIns="91425" rIns="91425" bIns="91425" anchor="t" anchorCtr="0">
            <a:noAutofit/>
          </a:bodyPr>
          <a:lstStyle/>
          <a:p>
            <a:pPr marL="285750" lvl="0" indent="-285750" rtl="0">
              <a:lnSpc>
                <a:spcPct val="115000"/>
              </a:lnSpc>
              <a:spcBef>
                <a:spcPts val="0"/>
              </a:spcBef>
              <a:spcAft>
                <a:spcPts val="1000"/>
              </a:spcAft>
              <a:buFont typeface="Arial" charset="0"/>
              <a:buChar char="•"/>
            </a:pPr>
            <a:r>
              <a:rPr lang="en" dirty="0" smtClean="0">
                <a:solidFill>
                  <a:schemeClr val="dk1"/>
                </a:solidFill>
              </a:rPr>
              <a:t>Attending </a:t>
            </a:r>
            <a:r>
              <a:rPr lang="en" dirty="0">
                <a:solidFill>
                  <a:schemeClr val="dk1"/>
                </a:solidFill>
              </a:rPr>
              <a:t>school can cause an increase in </a:t>
            </a:r>
            <a:r>
              <a:rPr lang="en" dirty="0" smtClean="0">
                <a:solidFill>
                  <a:schemeClr val="dk1"/>
                </a:solidFill>
              </a:rPr>
              <a:t>symptoms </a:t>
            </a:r>
            <a:r>
              <a:rPr lang="en" dirty="0">
                <a:solidFill>
                  <a:schemeClr val="dk1"/>
                </a:solidFill>
              </a:rPr>
              <a:t>and </a:t>
            </a:r>
            <a:r>
              <a:rPr lang="en" dirty="0" smtClean="0">
                <a:solidFill>
                  <a:schemeClr val="dk1"/>
                </a:solidFill>
              </a:rPr>
              <a:t>fatigue</a:t>
            </a:r>
          </a:p>
          <a:p>
            <a:pPr marL="285750" lvl="0" indent="-285750" rtl="0">
              <a:lnSpc>
                <a:spcPct val="115000"/>
              </a:lnSpc>
              <a:spcBef>
                <a:spcPts val="0"/>
              </a:spcBef>
              <a:spcAft>
                <a:spcPts val="1000"/>
              </a:spcAft>
              <a:buFont typeface="Arial" charset="0"/>
              <a:buChar char="•"/>
            </a:pPr>
            <a:r>
              <a:rPr lang="en" dirty="0" smtClean="0">
                <a:solidFill>
                  <a:schemeClr val="dk1"/>
                </a:solidFill>
              </a:rPr>
              <a:t>Homework </a:t>
            </a:r>
            <a:r>
              <a:rPr lang="en" dirty="0">
                <a:solidFill>
                  <a:schemeClr val="dk1"/>
                </a:solidFill>
              </a:rPr>
              <a:t>at home before attempting school work at </a:t>
            </a:r>
            <a:r>
              <a:rPr lang="en" dirty="0" smtClean="0">
                <a:solidFill>
                  <a:schemeClr val="dk1"/>
                </a:solidFill>
              </a:rPr>
              <a:t>school.</a:t>
            </a:r>
          </a:p>
          <a:p>
            <a:pPr marL="285750" lvl="0" indent="-285750" rtl="0">
              <a:lnSpc>
                <a:spcPct val="115000"/>
              </a:lnSpc>
              <a:spcBef>
                <a:spcPts val="0"/>
              </a:spcBef>
              <a:spcAft>
                <a:spcPts val="1000"/>
              </a:spcAft>
              <a:buFont typeface="Arial" charset="0"/>
              <a:buChar char="•"/>
            </a:pPr>
            <a:r>
              <a:rPr lang="en" dirty="0" smtClean="0">
                <a:solidFill>
                  <a:srgbClr val="000000"/>
                </a:solidFill>
              </a:rPr>
              <a:t>A </a:t>
            </a:r>
            <a:r>
              <a:rPr lang="en" dirty="0">
                <a:solidFill>
                  <a:srgbClr val="000000"/>
                </a:solidFill>
              </a:rPr>
              <a:t>return to a partial school day or a few class periods is recommended </a:t>
            </a:r>
            <a:r>
              <a:rPr lang="en" dirty="0">
                <a:solidFill>
                  <a:schemeClr val="dk1"/>
                </a:solidFill>
              </a:rPr>
              <a:t>when the student is able to tolerate a small amount of homework at </a:t>
            </a:r>
            <a:r>
              <a:rPr lang="en" dirty="0" smtClean="0">
                <a:solidFill>
                  <a:schemeClr val="dk1"/>
                </a:solidFill>
              </a:rPr>
              <a:t>home.</a:t>
            </a:r>
          </a:p>
          <a:p>
            <a:pPr marL="285750" lvl="0" indent="-285750" rtl="0">
              <a:lnSpc>
                <a:spcPct val="115000"/>
              </a:lnSpc>
              <a:spcBef>
                <a:spcPts val="0"/>
              </a:spcBef>
              <a:spcAft>
                <a:spcPts val="1000"/>
              </a:spcAft>
              <a:buFont typeface="Arial" charset="0"/>
              <a:buChar char="•"/>
            </a:pPr>
            <a:r>
              <a:rPr lang="en" dirty="0" smtClean="0">
                <a:solidFill>
                  <a:schemeClr val="dk1"/>
                </a:solidFill>
              </a:rPr>
              <a:t>Goal</a:t>
            </a:r>
            <a:r>
              <a:rPr lang="en" dirty="0">
                <a:solidFill>
                  <a:schemeClr val="dk1"/>
                </a:solidFill>
              </a:rPr>
              <a:t>: gradually advance attendance as tolerated to full-time attendance with minimal to no symptoms.  </a:t>
            </a:r>
          </a:p>
          <a:p>
            <a:pPr lvl="0" rtl="0">
              <a:lnSpc>
                <a:spcPct val="115000"/>
              </a:lnSpc>
              <a:spcBef>
                <a:spcPts val="0"/>
              </a:spcBef>
              <a:spcAft>
                <a:spcPts val="1000"/>
              </a:spcAft>
              <a:buNone/>
            </a:pPr>
            <a:endParaRPr dirty="0">
              <a:solidFill>
                <a:schemeClr val="dk1"/>
              </a:solidFill>
            </a:endParaRPr>
          </a:p>
        </p:txBody>
      </p:sp>
      <p:pic>
        <p:nvPicPr>
          <p:cNvPr id="264" name="Shape 264"/>
          <p:cNvPicPr preferRelativeResize="0"/>
          <p:nvPr/>
        </p:nvPicPr>
        <p:blipFill>
          <a:blip r:embed="rId3">
            <a:alphaModFix/>
          </a:blip>
          <a:stretch>
            <a:fillRect/>
          </a:stretch>
        </p:blipFill>
        <p:spPr>
          <a:xfrm>
            <a:off x="4064369" y="3145937"/>
            <a:ext cx="2129550" cy="183595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a:t>RTL continued …...</a:t>
            </a:r>
          </a:p>
        </p:txBody>
      </p:sp>
      <p:sp>
        <p:nvSpPr>
          <p:cNvPr id="270" name="Shape 270"/>
          <p:cNvSpPr txBox="1">
            <a:spLocks noGrp="1"/>
          </p:cNvSpPr>
          <p:nvPr>
            <p:ph type="body" idx="1"/>
          </p:nvPr>
        </p:nvSpPr>
        <p:spPr>
          <a:xfrm>
            <a:off x="311700" y="914400"/>
            <a:ext cx="8520600" cy="3654475"/>
          </a:xfrm>
          <a:prstGeom prst="rect">
            <a:avLst/>
          </a:prstGeom>
        </p:spPr>
        <p:txBody>
          <a:bodyPr lIns="91425" tIns="91425" rIns="91425" bIns="91425" anchor="t" anchorCtr="0">
            <a:noAutofit/>
          </a:bodyPr>
          <a:lstStyle/>
          <a:p>
            <a:pPr lvl="0" rtl="0">
              <a:lnSpc>
                <a:spcPct val="115000"/>
              </a:lnSpc>
              <a:spcBef>
                <a:spcPts val="0"/>
              </a:spcBef>
              <a:spcAft>
                <a:spcPts val="0"/>
              </a:spcAft>
              <a:buNone/>
            </a:pPr>
            <a:endParaRPr lang="en" dirty="0">
              <a:solidFill>
                <a:srgbClr val="000000"/>
              </a:solidFill>
            </a:endParaRPr>
          </a:p>
          <a:p>
            <a:pPr marL="285750" lvl="0" indent="-285750" rtl="0">
              <a:lnSpc>
                <a:spcPct val="115000"/>
              </a:lnSpc>
              <a:spcBef>
                <a:spcPts val="0"/>
              </a:spcBef>
              <a:spcAft>
                <a:spcPts val="0"/>
              </a:spcAft>
              <a:buFont typeface="Arial" charset="0"/>
              <a:buChar char="•"/>
            </a:pPr>
            <a:r>
              <a:rPr lang="en" dirty="0" smtClean="0">
                <a:solidFill>
                  <a:srgbClr val="000000"/>
                </a:solidFill>
              </a:rPr>
              <a:t>Full </a:t>
            </a:r>
            <a:r>
              <a:rPr lang="en" dirty="0">
                <a:solidFill>
                  <a:srgbClr val="000000"/>
                </a:solidFill>
              </a:rPr>
              <a:t>day attendance - some accommodations are still </a:t>
            </a:r>
            <a:r>
              <a:rPr lang="en" dirty="0" smtClean="0">
                <a:solidFill>
                  <a:srgbClr val="000000"/>
                </a:solidFill>
              </a:rPr>
              <a:t>needed</a:t>
            </a:r>
          </a:p>
          <a:p>
            <a:pPr lvl="5">
              <a:spcAft>
                <a:spcPts val="0"/>
              </a:spcAft>
            </a:pPr>
            <a:r>
              <a:rPr lang="en" dirty="0">
                <a:solidFill>
                  <a:srgbClr val="000000"/>
                </a:solidFill>
              </a:rPr>
              <a:t>	</a:t>
            </a:r>
            <a:r>
              <a:rPr lang="en" dirty="0" smtClean="0">
                <a:solidFill>
                  <a:srgbClr val="000000"/>
                </a:solidFill>
              </a:rPr>
              <a:t>- no </a:t>
            </a:r>
            <a:r>
              <a:rPr lang="en" dirty="0">
                <a:solidFill>
                  <a:srgbClr val="000000"/>
                </a:solidFill>
              </a:rPr>
              <a:t>more than 1 test or assessment/day, portioned, </a:t>
            </a:r>
            <a:r>
              <a:rPr lang="en" dirty="0" smtClean="0">
                <a:solidFill>
                  <a:srgbClr val="000000"/>
                </a:solidFill>
              </a:rPr>
              <a:t>untimed</a:t>
            </a:r>
          </a:p>
          <a:p>
            <a:pPr lvl="5">
              <a:spcAft>
                <a:spcPts val="0"/>
              </a:spcAft>
            </a:pPr>
            <a:r>
              <a:rPr lang="en" dirty="0">
                <a:solidFill>
                  <a:srgbClr val="000000"/>
                </a:solidFill>
              </a:rPr>
              <a:t>	</a:t>
            </a:r>
            <a:r>
              <a:rPr lang="en" dirty="0" smtClean="0">
                <a:solidFill>
                  <a:srgbClr val="000000"/>
                </a:solidFill>
              </a:rPr>
              <a:t>- </a:t>
            </a:r>
            <a:r>
              <a:rPr lang="en" dirty="0">
                <a:solidFill>
                  <a:srgbClr val="000000"/>
                </a:solidFill>
              </a:rPr>
              <a:t>Extended time for in class work and due </a:t>
            </a:r>
            <a:r>
              <a:rPr lang="en" dirty="0" smtClean="0">
                <a:solidFill>
                  <a:srgbClr val="000000"/>
                </a:solidFill>
              </a:rPr>
              <a:t>dates</a:t>
            </a:r>
          </a:p>
          <a:p>
            <a:pPr lvl="5">
              <a:spcAft>
                <a:spcPts val="0"/>
              </a:spcAft>
            </a:pPr>
            <a:r>
              <a:rPr lang="en" dirty="0">
                <a:solidFill>
                  <a:srgbClr val="000000"/>
                </a:solidFill>
              </a:rPr>
              <a:t>	</a:t>
            </a:r>
            <a:r>
              <a:rPr lang="en" dirty="0" smtClean="0">
                <a:solidFill>
                  <a:srgbClr val="000000"/>
                </a:solidFill>
              </a:rPr>
              <a:t>- </a:t>
            </a:r>
            <a:r>
              <a:rPr lang="en" dirty="0">
                <a:solidFill>
                  <a:srgbClr val="000000"/>
                </a:solidFill>
              </a:rPr>
              <a:t>Reduction or elimination of non-essential </a:t>
            </a:r>
            <a:r>
              <a:rPr lang="en" dirty="0" smtClean="0">
                <a:solidFill>
                  <a:srgbClr val="000000"/>
                </a:solidFill>
              </a:rPr>
              <a:t>assignments</a:t>
            </a:r>
          </a:p>
          <a:p>
            <a:pPr lvl="5">
              <a:spcAft>
                <a:spcPts val="0"/>
              </a:spcAft>
            </a:pPr>
            <a:endParaRPr lang="en" dirty="0" smtClean="0">
              <a:solidFill>
                <a:srgbClr val="000000"/>
              </a:solidFill>
            </a:endParaRPr>
          </a:p>
          <a:p>
            <a:pPr marL="285750" indent="-285750">
              <a:spcAft>
                <a:spcPts val="0"/>
              </a:spcAft>
              <a:buFont typeface="Arial" charset="0"/>
              <a:buChar char="•"/>
            </a:pPr>
            <a:r>
              <a:rPr lang="en" dirty="0">
                <a:solidFill>
                  <a:srgbClr val="000000"/>
                </a:solidFill>
              </a:rPr>
              <a:t>RTL can be anxiety-provoking</a:t>
            </a:r>
            <a:r>
              <a:rPr lang="en" dirty="0" smtClean="0">
                <a:solidFill>
                  <a:srgbClr val="000000"/>
                </a:solidFill>
              </a:rPr>
              <a:t>.</a:t>
            </a:r>
          </a:p>
          <a:p>
            <a:pPr>
              <a:spcAft>
                <a:spcPts val="0"/>
              </a:spcAft>
            </a:pPr>
            <a:endParaRPr lang="en" dirty="0">
              <a:solidFill>
                <a:srgbClr val="000000"/>
              </a:solidFill>
            </a:endParaRPr>
          </a:p>
          <a:p>
            <a:pPr marL="285750" indent="-285750">
              <a:spcAft>
                <a:spcPts val="0"/>
              </a:spcAft>
              <a:buFont typeface="Arial" charset="0"/>
              <a:buChar char="•"/>
            </a:pPr>
            <a:r>
              <a:rPr lang="en" dirty="0">
                <a:solidFill>
                  <a:srgbClr val="000000"/>
                </a:solidFill>
              </a:rPr>
              <a:t>Faculty and administration </a:t>
            </a:r>
            <a:r>
              <a:rPr lang="en" dirty="0" smtClean="0">
                <a:solidFill>
                  <a:srgbClr val="000000"/>
                </a:solidFill>
              </a:rPr>
              <a:t>– education</a:t>
            </a:r>
          </a:p>
          <a:p>
            <a:pPr>
              <a:spcAft>
                <a:spcPts val="0"/>
              </a:spcAft>
            </a:pPr>
            <a:endParaRPr lang="en" dirty="0" smtClean="0">
              <a:solidFill>
                <a:srgbClr val="000000"/>
              </a:solidFill>
            </a:endParaRPr>
          </a:p>
          <a:p>
            <a:pPr marL="285750" lvl="0" indent="-285750">
              <a:spcAft>
                <a:spcPts val="0"/>
              </a:spcAft>
              <a:buFont typeface="Arial" charset="0"/>
              <a:buChar char="•"/>
            </a:pPr>
            <a:r>
              <a:rPr lang="en" dirty="0">
                <a:solidFill>
                  <a:srgbClr val="000000"/>
                </a:solidFill>
              </a:rPr>
              <a:t>RTL begins before Return To Play, but both can occur at the same time</a:t>
            </a:r>
            <a:r>
              <a:rPr lang="en" dirty="0" smtClean="0">
                <a:solidFill>
                  <a:srgbClr val="000000"/>
                </a:solidFill>
              </a:rPr>
              <a:t>.</a:t>
            </a:r>
          </a:p>
          <a:p>
            <a:pPr lvl="0" rtl="0">
              <a:lnSpc>
                <a:spcPct val="115000"/>
              </a:lnSpc>
              <a:spcBef>
                <a:spcPts val="0"/>
              </a:spcBef>
              <a:spcAft>
                <a:spcPts val="0"/>
              </a:spcAft>
              <a:buNone/>
            </a:pPr>
            <a:endParaRPr lang="en" dirty="0">
              <a:solidFill>
                <a:srgbClr val="000000"/>
              </a:solidFill>
            </a:endParaRPr>
          </a:p>
          <a:p>
            <a:pPr lvl="0" rtl="0">
              <a:spcBef>
                <a:spcPts val="0"/>
              </a:spcBef>
              <a:spcAft>
                <a:spcPts val="1000"/>
              </a:spcAft>
              <a:buNone/>
            </a:pPr>
            <a:r>
              <a:rPr lang="en" dirty="0"/>
              <a:t>					</a:t>
            </a:r>
            <a:r>
              <a:rPr lang="en" sz="1200" dirty="0" smtClean="0"/>
              <a:t>(</a:t>
            </a:r>
            <a:r>
              <a:rPr lang="en" sz="1200" dirty="0"/>
              <a:t>multiple resources in References and Resources)</a:t>
            </a:r>
          </a:p>
          <a:p>
            <a:pPr lvl="0" rtl="0">
              <a:spcBef>
                <a:spcPts val="0"/>
              </a:spcBef>
              <a:spcAft>
                <a:spcPts val="1000"/>
              </a:spcAft>
              <a:buNone/>
            </a:pPr>
            <a:r>
              <a:rPr lang="en" dirty="0"/>
              <a:t>		</a:t>
            </a:r>
          </a:p>
          <a:p>
            <a:pPr lvl="0">
              <a:lnSpc>
                <a:spcPct val="200000"/>
              </a:lnSpc>
              <a:spcBef>
                <a:spcPts val="0"/>
              </a:spcBef>
              <a:spcAft>
                <a:spcPts val="1000"/>
              </a:spcAft>
              <a:buNone/>
            </a:pPr>
            <a:endParaRP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58675"/>
            <a:ext cx="8520600" cy="572700"/>
          </a:xfrm>
        </p:spPr>
        <p:txBody>
          <a:bodyPr/>
          <a:lstStyle/>
          <a:p>
            <a:pPr algn="ctr"/>
            <a:r>
              <a:rPr lang="en-US" sz="2000" b="1" dirty="0"/>
              <a:t>Graduated Return to School Strategy from 2016 (5th) Consensus Statement on Concussion in Sport </a:t>
            </a:r>
            <a:r>
              <a:rPr lang="en-US" sz="1200" dirty="0"/>
              <a:t/>
            </a:r>
            <a:br>
              <a:rPr lang="en-US" sz="1200" dirty="0"/>
            </a:br>
            <a:r>
              <a:rPr lang="en-US" sz="1200" b="1" dirty="0"/>
              <a:t>                                                          </a:t>
            </a:r>
            <a:r>
              <a:rPr lang="en-US" sz="1200" b="1" dirty="0" smtClean="0"/>
              <a:t>                                                       (</a:t>
            </a:r>
            <a:r>
              <a:rPr lang="en-US" sz="1200" b="1" dirty="0"/>
              <a:t>McCrory, </a:t>
            </a:r>
            <a:r>
              <a:rPr lang="en-US" sz="1200" b="1" dirty="0" err="1"/>
              <a:t>Meeuwisse</a:t>
            </a:r>
            <a:r>
              <a:rPr lang="en-US" sz="1200" b="1" dirty="0"/>
              <a:t>, Dvorak, et al. 2017)</a:t>
            </a:r>
            <a:r>
              <a:rPr lang="en-US" sz="1200" dirty="0"/>
              <a:t/>
            </a:r>
            <a:br>
              <a:rPr lang="en-US" sz="1200" dirty="0"/>
            </a:br>
            <a:r>
              <a:rPr lang="en-US" sz="1200" dirty="0"/>
              <a:t/>
            </a:r>
            <a:br>
              <a:rPr lang="en-US" sz="1200" dirty="0"/>
            </a:br>
            <a:endParaRPr lang="en-US" sz="1200" dirty="0"/>
          </a:p>
        </p:txBody>
      </p:sp>
      <p:graphicFrame>
        <p:nvGraphicFramePr>
          <p:cNvPr id="4" name="Table 3"/>
          <p:cNvGraphicFramePr>
            <a:graphicFrameLocks noGrp="1"/>
          </p:cNvGraphicFramePr>
          <p:nvPr>
            <p:extLst>
              <p:ext uri="{D42A27DB-BD31-4B8C-83A1-F6EECF244321}">
                <p14:modId xmlns:p14="http://schemas.microsoft.com/office/powerpoint/2010/main" val="611193070"/>
              </p:ext>
            </p:extLst>
          </p:nvPr>
        </p:nvGraphicFramePr>
        <p:xfrm>
          <a:off x="723878" y="1465296"/>
          <a:ext cx="7696243" cy="3416300"/>
        </p:xfrm>
        <a:graphic>
          <a:graphicData uri="http://schemas.openxmlformats.org/drawingml/2006/table">
            <a:tbl>
              <a:tblPr/>
              <a:tblGrid>
                <a:gridCol w="615699"/>
                <a:gridCol w="1805497"/>
                <a:gridCol w="3353066"/>
                <a:gridCol w="1921981"/>
              </a:tblGrid>
              <a:tr h="352779">
                <a:tc>
                  <a:txBody>
                    <a:bodyPr/>
                    <a:lstStyle/>
                    <a:p>
                      <a:pPr algn="ctr" rtl="0" fontAlgn="t">
                        <a:spcBef>
                          <a:spcPts val="0"/>
                        </a:spcBef>
                        <a:spcAft>
                          <a:spcPts val="0"/>
                        </a:spcAft>
                      </a:pPr>
                      <a:r>
                        <a:rPr lang="en-US" sz="1200" b="1" i="0" u="none" strike="noStrike">
                          <a:solidFill>
                            <a:srgbClr val="000000"/>
                          </a:solidFill>
                          <a:effectLst/>
                          <a:latin typeface="Arial"/>
                        </a:rPr>
                        <a:t>Stage</a:t>
                      </a:r>
                      <a:endParaRPr lang="en-US" sz="1200">
                        <a:effectLst/>
                      </a:endParaRPr>
                    </a:p>
                  </a:txBody>
                  <a:tcPr marL="83203" marR="83203" marT="83203" marB="8320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200" b="1" i="0" u="none" strike="noStrike">
                          <a:solidFill>
                            <a:srgbClr val="000000"/>
                          </a:solidFill>
                          <a:effectLst/>
                          <a:latin typeface="Arial"/>
                        </a:rPr>
                        <a:t>Aim</a:t>
                      </a:r>
                      <a:endParaRPr lang="en-US" sz="1200">
                        <a:effectLst/>
                      </a:endParaRPr>
                    </a:p>
                  </a:txBody>
                  <a:tcPr marL="83203" marR="83203" marT="83203" marB="8320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200" b="1" i="0" u="none" strike="noStrike">
                          <a:solidFill>
                            <a:srgbClr val="000000"/>
                          </a:solidFill>
                          <a:effectLst/>
                          <a:latin typeface="Arial"/>
                        </a:rPr>
                        <a:t>Activity</a:t>
                      </a:r>
                      <a:endParaRPr lang="en-US" sz="1200">
                        <a:effectLst/>
                      </a:endParaRPr>
                    </a:p>
                  </a:txBody>
                  <a:tcPr marL="83203" marR="83203" marT="83203" marB="8320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200" b="1" i="0" u="none" strike="noStrike">
                          <a:solidFill>
                            <a:srgbClr val="000000"/>
                          </a:solidFill>
                          <a:effectLst/>
                          <a:latin typeface="Arial"/>
                        </a:rPr>
                        <a:t>Goal of Each Step</a:t>
                      </a:r>
                      <a:endParaRPr lang="en-US" sz="1200">
                        <a:effectLst/>
                      </a:endParaRPr>
                    </a:p>
                  </a:txBody>
                  <a:tcPr marL="83203" marR="83203" marT="83203" marB="8320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1073314">
                <a:tc>
                  <a:txBody>
                    <a:bodyPr/>
                    <a:lstStyle/>
                    <a:p>
                      <a:pPr algn="ctr" rtl="0" fontAlgn="t">
                        <a:spcBef>
                          <a:spcPts val="0"/>
                        </a:spcBef>
                        <a:spcAft>
                          <a:spcPts val="0"/>
                        </a:spcAft>
                      </a:pPr>
                      <a:r>
                        <a:rPr lang="en-US" sz="1200" b="0" i="0" u="none" strike="noStrike">
                          <a:solidFill>
                            <a:srgbClr val="000000"/>
                          </a:solidFill>
                          <a:effectLst/>
                          <a:latin typeface="Arial"/>
                        </a:rPr>
                        <a:t>1</a:t>
                      </a:r>
                      <a:endParaRPr lang="en-US" sz="1200">
                        <a:effectLst/>
                      </a:endParaRPr>
                    </a:p>
                  </a:txBody>
                  <a:tcPr marL="83203" marR="83203" marT="83203" marB="8320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Arial"/>
                        </a:rPr>
                        <a:t>Daily activities at home that do not give the child symptoms</a:t>
                      </a:r>
                      <a:endParaRPr lang="en-US" sz="1200">
                        <a:effectLst/>
                      </a:endParaRPr>
                    </a:p>
                  </a:txBody>
                  <a:tcPr marL="83203" marR="83203" marT="83203" marB="8320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Arial"/>
                        </a:rPr>
                        <a:t>Typical activities of the child during the day as long as they do not increase symptoms (eg, reading, texting, screen time). Start with 5–15min at a time and gradually build up</a:t>
                      </a:r>
                      <a:endParaRPr lang="en-US" sz="1200">
                        <a:effectLst/>
                      </a:endParaRPr>
                    </a:p>
                  </a:txBody>
                  <a:tcPr marL="83203" marR="83203" marT="83203" marB="8320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Arial"/>
                        </a:rPr>
                        <a:t>Gradual return to typical activities</a:t>
                      </a:r>
                      <a:endParaRPr lang="en-US" sz="1200">
                        <a:effectLst/>
                      </a:endParaRPr>
                    </a:p>
                  </a:txBody>
                  <a:tcPr marL="83203" marR="83203" marT="83203" marB="8320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539153">
                <a:tc>
                  <a:txBody>
                    <a:bodyPr/>
                    <a:lstStyle/>
                    <a:p>
                      <a:pPr algn="ctr" rtl="0" fontAlgn="t">
                        <a:spcBef>
                          <a:spcPts val="0"/>
                        </a:spcBef>
                        <a:spcAft>
                          <a:spcPts val="0"/>
                        </a:spcAft>
                      </a:pPr>
                      <a:r>
                        <a:rPr lang="en-US" sz="1200" b="0" i="0" u="none" strike="noStrike">
                          <a:solidFill>
                            <a:srgbClr val="000000"/>
                          </a:solidFill>
                          <a:effectLst/>
                          <a:latin typeface="Arial"/>
                        </a:rPr>
                        <a:t>2</a:t>
                      </a:r>
                      <a:endParaRPr lang="en-US" sz="1200">
                        <a:effectLst/>
                      </a:endParaRPr>
                    </a:p>
                  </a:txBody>
                  <a:tcPr marL="83203" marR="83203" marT="83203" marB="8320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Arial"/>
                        </a:rPr>
                        <a:t>School activities</a:t>
                      </a:r>
                      <a:endParaRPr lang="en-US" sz="1200">
                        <a:effectLst/>
                      </a:endParaRPr>
                    </a:p>
                  </a:txBody>
                  <a:tcPr marL="83203" marR="83203" marT="83203" marB="8320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Arial"/>
                        </a:rPr>
                        <a:t>Homework, reading or other cognitive activities outside of the classroom</a:t>
                      </a:r>
                      <a:endParaRPr lang="en-US" sz="1200">
                        <a:effectLst/>
                      </a:endParaRPr>
                    </a:p>
                  </a:txBody>
                  <a:tcPr marL="83203" marR="83203" marT="83203" marB="8320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Arial"/>
                        </a:rPr>
                        <a:t>Increase tolerance to cognitive work</a:t>
                      </a:r>
                      <a:endParaRPr lang="en-US" sz="1200">
                        <a:effectLst/>
                      </a:endParaRPr>
                    </a:p>
                  </a:txBody>
                  <a:tcPr marL="83203" marR="83203" marT="83203" marB="8320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725527">
                <a:tc>
                  <a:txBody>
                    <a:bodyPr/>
                    <a:lstStyle/>
                    <a:p>
                      <a:pPr algn="ctr" rtl="0" fontAlgn="t">
                        <a:spcBef>
                          <a:spcPts val="0"/>
                        </a:spcBef>
                        <a:spcAft>
                          <a:spcPts val="0"/>
                        </a:spcAft>
                      </a:pPr>
                      <a:r>
                        <a:rPr lang="en-US" sz="1200" b="0" i="0" u="none" strike="noStrike">
                          <a:solidFill>
                            <a:srgbClr val="000000"/>
                          </a:solidFill>
                          <a:effectLst/>
                          <a:latin typeface="Arial"/>
                        </a:rPr>
                        <a:t>3</a:t>
                      </a:r>
                      <a:endParaRPr lang="en-US" sz="1200">
                        <a:effectLst/>
                      </a:endParaRPr>
                    </a:p>
                  </a:txBody>
                  <a:tcPr marL="83203" marR="83203" marT="83203" marB="8320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Arial"/>
                        </a:rPr>
                        <a:t>Return to school part-time</a:t>
                      </a:r>
                      <a:endParaRPr lang="en-US" sz="1200">
                        <a:effectLst/>
                      </a:endParaRPr>
                    </a:p>
                  </a:txBody>
                  <a:tcPr marL="83203" marR="83203" marT="83203" marB="8320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Arial"/>
                        </a:rPr>
                        <a:t>Gradual introduction of schoolwork. May need to start with a partial school day or with increased breaks during the day</a:t>
                      </a:r>
                      <a:endParaRPr lang="en-US" sz="1200">
                        <a:effectLst/>
                      </a:endParaRPr>
                    </a:p>
                  </a:txBody>
                  <a:tcPr marL="83203" marR="83203" marT="83203" marB="8320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Arial"/>
                        </a:rPr>
                        <a:t>Increase academic activities</a:t>
                      </a:r>
                      <a:endParaRPr lang="en-US" sz="1200">
                        <a:effectLst/>
                      </a:endParaRPr>
                    </a:p>
                  </a:txBody>
                  <a:tcPr marL="83203" marR="83203" marT="83203" marB="8320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r h="725527">
                <a:tc>
                  <a:txBody>
                    <a:bodyPr/>
                    <a:lstStyle/>
                    <a:p>
                      <a:pPr algn="ctr" rtl="0" fontAlgn="t">
                        <a:spcBef>
                          <a:spcPts val="0"/>
                        </a:spcBef>
                        <a:spcAft>
                          <a:spcPts val="0"/>
                        </a:spcAft>
                      </a:pPr>
                      <a:r>
                        <a:rPr lang="en-US" sz="1200" b="0" i="0" u="none" strike="noStrike">
                          <a:solidFill>
                            <a:srgbClr val="000000"/>
                          </a:solidFill>
                          <a:effectLst/>
                          <a:latin typeface="Arial"/>
                        </a:rPr>
                        <a:t>4</a:t>
                      </a:r>
                      <a:endParaRPr lang="en-US" sz="1200">
                        <a:effectLst/>
                      </a:endParaRPr>
                    </a:p>
                  </a:txBody>
                  <a:tcPr marL="83203" marR="83203" marT="83203" marB="8320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Arial"/>
                        </a:rPr>
                        <a:t>Return to school full time</a:t>
                      </a:r>
                      <a:endParaRPr lang="en-US" sz="1200">
                        <a:effectLst/>
                      </a:endParaRPr>
                    </a:p>
                  </a:txBody>
                  <a:tcPr marL="83203" marR="83203" marT="83203" marB="8320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Arial"/>
                        </a:rPr>
                        <a:t>Gradually progress school activities until a full day can be tolerated</a:t>
                      </a:r>
                      <a:endParaRPr lang="en-US" sz="1200">
                        <a:effectLst/>
                      </a:endParaRPr>
                    </a:p>
                  </a:txBody>
                  <a:tcPr marL="83203" marR="83203" marT="83203" marB="8320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Arial"/>
                        </a:rPr>
                        <a:t>Return to full academic activities and catch up on missed work</a:t>
                      </a:r>
                      <a:endParaRPr lang="en-US" sz="1200" dirty="0">
                        <a:effectLst/>
                      </a:endParaRPr>
                    </a:p>
                  </a:txBody>
                  <a:tcPr marL="83203" marR="83203" marT="83203" marB="83203">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r>
            </a:tbl>
          </a:graphicData>
        </a:graphic>
      </p:graphicFrame>
      <p:sp>
        <p:nvSpPr>
          <p:cNvPr id="5" name="Rectangle 1"/>
          <p:cNvSpPr>
            <a:spLocks noGrp="1" noChangeArrowheads="1"/>
          </p:cNvSpPr>
          <p:nvPr>
            <p:ph type="body" idx="1"/>
          </p:nvPr>
        </p:nvSpPr>
        <p:spPr bwMode="auto">
          <a:xfrm>
            <a:off x="311700" y="1465296"/>
            <a:ext cx="8520600" cy="34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987346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0" y="0"/>
            <a:ext cx="9066000" cy="857275"/>
          </a:xfrm>
          <a:prstGeom prst="rect">
            <a:avLst/>
          </a:prstGeom>
        </p:spPr>
        <p:txBody>
          <a:bodyPr lIns="91425" tIns="91425" rIns="91425" bIns="91425" anchor="t" anchorCtr="0">
            <a:noAutofit/>
          </a:bodyPr>
          <a:lstStyle/>
          <a:p>
            <a:pPr lvl="0">
              <a:spcBef>
                <a:spcPts val="0"/>
              </a:spcBef>
              <a:buNone/>
            </a:pPr>
            <a:r>
              <a:rPr lang="en" sz="2400" b="1" dirty="0"/>
              <a:t> Commonly Recommended Classroom Accommodations</a:t>
            </a:r>
          </a:p>
        </p:txBody>
      </p:sp>
      <p:sp>
        <p:nvSpPr>
          <p:cNvPr id="276" name="Shape 276"/>
          <p:cNvSpPr txBox="1">
            <a:spLocks noGrp="1"/>
          </p:cNvSpPr>
          <p:nvPr>
            <p:ph type="body" idx="1"/>
          </p:nvPr>
        </p:nvSpPr>
        <p:spPr>
          <a:xfrm>
            <a:off x="311700" y="636104"/>
            <a:ext cx="8520600" cy="3922871"/>
          </a:xfrm>
          <a:prstGeom prst="rect">
            <a:avLst/>
          </a:prstGeom>
        </p:spPr>
        <p:txBody>
          <a:bodyPr lIns="91425" tIns="91425" rIns="91425" bIns="91425" anchor="t" anchorCtr="0">
            <a:noAutofit/>
          </a:bodyPr>
          <a:lstStyle/>
          <a:p>
            <a:pPr marL="457200" lvl="0" indent="-317500" rtl="0">
              <a:spcBef>
                <a:spcPts val="0"/>
              </a:spcBef>
              <a:spcAft>
                <a:spcPts val="600"/>
              </a:spcAft>
              <a:buClr>
                <a:srgbClr val="000000"/>
              </a:buClr>
              <a:buSzPct val="100000"/>
              <a:buFont typeface="Arial" charset="0"/>
              <a:buChar char="•"/>
            </a:pPr>
            <a:r>
              <a:rPr lang="en" sz="1400" dirty="0" smtClean="0">
                <a:solidFill>
                  <a:srgbClr val="000000"/>
                </a:solidFill>
              </a:rPr>
              <a:t>Eliminate </a:t>
            </a:r>
            <a:r>
              <a:rPr lang="en" sz="1400" dirty="0">
                <a:solidFill>
                  <a:srgbClr val="000000"/>
                </a:solidFill>
              </a:rPr>
              <a:t>non-essential assignments or reduce assignments to the least amount possible to demonstrate mastery of the </a:t>
            </a:r>
            <a:r>
              <a:rPr lang="en" sz="1400" dirty="0" smtClean="0">
                <a:solidFill>
                  <a:srgbClr val="000000"/>
                </a:solidFill>
              </a:rPr>
              <a:t>concept</a:t>
            </a:r>
          </a:p>
          <a:p>
            <a:pPr marL="457200" lvl="0" indent="-317500" rtl="0">
              <a:spcBef>
                <a:spcPts val="0"/>
              </a:spcBef>
              <a:spcAft>
                <a:spcPts val="600"/>
              </a:spcAft>
              <a:buClr>
                <a:srgbClr val="000000"/>
              </a:buClr>
              <a:buSzPct val="100000"/>
              <a:buFont typeface="Arial" charset="0"/>
              <a:buChar char="•"/>
            </a:pPr>
            <a:r>
              <a:rPr lang="en" sz="1400" dirty="0" smtClean="0">
                <a:solidFill>
                  <a:srgbClr val="000000"/>
                </a:solidFill>
              </a:rPr>
              <a:t>Testing</a:t>
            </a:r>
            <a:r>
              <a:rPr lang="en" sz="1400" dirty="0">
                <a:solidFill>
                  <a:srgbClr val="000000"/>
                </a:solidFill>
              </a:rPr>
              <a:t>: no more than 1 test per day, untimed, portion out test over multiple days if </a:t>
            </a:r>
            <a:r>
              <a:rPr lang="en" sz="1400" dirty="0" smtClean="0">
                <a:solidFill>
                  <a:srgbClr val="000000"/>
                </a:solidFill>
              </a:rPr>
              <a:t>needed</a:t>
            </a:r>
          </a:p>
          <a:p>
            <a:pPr marL="457200" lvl="0" indent="-317500" rtl="0">
              <a:spcBef>
                <a:spcPts val="0"/>
              </a:spcBef>
              <a:spcAft>
                <a:spcPts val="600"/>
              </a:spcAft>
              <a:buClr>
                <a:srgbClr val="000000"/>
              </a:buClr>
              <a:buSzPct val="100000"/>
              <a:buFont typeface="Arial" charset="0"/>
              <a:buChar char="•"/>
            </a:pPr>
            <a:r>
              <a:rPr lang="en" sz="1400" dirty="0" smtClean="0">
                <a:solidFill>
                  <a:srgbClr val="000000"/>
                </a:solidFill>
              </a:rPr>
              <a:t>Avoid </a:t>
            </a:r>
            <a:r>
              <a:rPr lang="en" sz="1400" dirty="0">
                <a:solidFill>
                  <a:srgbClr val="000000"/>
                </a:solidFill>
              </a:rPr>
              <a:t>scantron type testing - allow student to write on paper copy of </a:t>
            </a:r>
            <a:r>
              <a:rPr lang="en" sz="1400" dirty="0" smtClean="0">
                <a:solidFill>
                  <a:srgbClr val="000000"/>
                </a:solidFill>
              </a:rPr>
              <a:t>test</a:t>
            </a:r>
          </a:p>
          <a:p>
            <a:pPr marL="457200" lvl="0" indent="-317500" rtl="0">
              <a:spcBef>
                <a:spcPts val="0"/>
              </a:spcBef>
              <a:spcAft>
                <a:spcPts val="600"/>
              </a:spcAft>
              <a:buClr>
                <a:srgbClr val="000000"/>
              </a:buClr>
              <a:buSzPct val="100000"/>
              <a:buFont typeface="Arial" charset="0"/>
              <a:buChar char="•"/>
            </a:pPr>
            <a:r>
              <a:rPr lang="en" sz="1400" dirty="0" smtClean="0">
                <a:solidFill>
                  <a:srgbClr val="000000"/>
                </a:solidFill>
              </a:rPr>
              <a:t>Preferential </a:t>
            </a:r>
            <a:r>
              <a:rPr lang="en" sz="1400" dirty="0">
                <a:solidFill>
                  <a:srgbClr val="000000"/>
                </a:solidFill>
              </a:rPr>
              <a:t>seating to reduce </a:t>
            </a:r>
            <a:r>
              <a:rPr lang="en" sz="1400" dirty="0" smtClean="0">
                <a:solidFill>
                  <a:srgbClr val="000000"/>
                </a:solidFill>
              </a:rPr>
              <a:t>distractions</a:t>
            </a:r>
          </a:p>
          <a:p>
            <a:pPr marL="457200" lvl="0" indent="-317500" rtl="0">
              <a:spcBef>
                <a:spcPts val="0"/>
              </a:spcBef>
              <a:spcAft>
                <a:spcPts val="600"/>
              </a:spcAft>
              <a:buClr>
                <a:srgbClr val="000000"/>
              </a:buClr>
              <a:buSzPct val="100000"/>
              <a:buFont typeface="Arial" charset="0"/>
              <a:buChar char="•"/>
            </a:pPr>
            <a:r>
              <a:rPr lang="en" sz="1400" dirty="0" smtClean="0">
                <a:solidFill>
                  <a:srgbClr val="000000"/>
                </a:solidFill>
              </a:rPr>
              <a:t>Allow </a:t>
            </a:r>
            <a:r>
              <a:rPr lang="en" sz="1400" dirty="0">
                <a:solidFill>
                  <a:srgbClr val="000000"/>
                </a:solidFill>
              </a:rPr>
              <a:t>rest breaks as needed, especially with reading and screen </a:t>
            </a:r>
            <a:r>
              <a:rPr lang="en" sz="1400" dirty="0" smtClean="0">
                <a:solidFill>
                  <a:srgbClr val="000000"/>
                </a:solidFill>
              </a:rPr>
              <a:t>time</a:t>
            </a:r>
          </a:p>
          <a:p>
            <a:pPr marL="457200" lvl="0" indent="-317500" rtl="0">
              <a:spcBef>
                <a:spcPts val="0"/>
              </a:spcBef>
              <a:spcAft>
                <a:spcPts val="600"/>
              </a:spcAft>
              <a:buClr>
                <a:srgbClr val="000000"/>
              </a:buClr>
              <a:buSzPct val="100000"/>
              <a:buFont typeface="Arial" charset="0"/>
              <a:buChar char="•"/>
            </a:pPr>
            <a:r>
              <a:rPr lang="en" sz="1400" dirty="0" smtClean="0">
                <a:solidFill>
                  <a:srgbClr val="000000"/>
                </a:solidFill>
              </a:rPr>
              <a:t>Consider </a:t>
            </a:r>
            <a:r>
              <a:rPr lang="en" sz="1400" dirty="0">
                <a:solidFill>
                  <a:srgbClr val="000000"/>
                </a:solidFill>
              </a:rPr>
              <a:t>the time of day when a subject is taught due to </a:t>
            </a:r>
            <a:r>
              <a:rPr lang="en" sz="1400" dirty="0" smtClean="0">
                <a:solidFill>
                  <a:srgbClr val="000000"/>
                </a:solidFill>
              </a:rPr>
              <a:t>fatigue</a:t>
            </a:r>
          </a:p>
          <a:p>
            <a:pPr marL="457200" lvl="0" indent="-317500" rtl="0">
              <a:spcBef>
                <a:spcPts val="0"/>
              </a:spcBef>
              <a:spcAft>
                <a:spcPts val="600"/>
              </a:spcAft>
              <a:buClr>
                <a:srgbClr val="000000"/>
              </a:buClr>
              <a:buSzPct val="100000"/>
              <a:buFont typeface="Arial" charset="0"/>
              <a:buChar char="•"/>
            </a:pPr>
            <a:r>
              <a:rPr lang="en" sz="1400" dirty="0" smtClean="0">
                <a:solidFill>
                  <a:srgbClr val="000000"/>
                </a:solidFill>
              </a:rPr>
              <a:t>Provide </a:t>
            </a:r>
            <a:r>
              <a:rPr lang="en" sz="1400" dirty="0">
                <a:solidFill>
                  <a:srgbClr val="000000"/>
                </a:solidFill>
              </a:rPr>
              <a:t>extra time for assignments/homework/testing to allow for slower </a:t>
            </a:r>
            <a:r>
              <a:rPr lang="en" sz="1400" dirty="0" smtClean="0">
                <a:solidFill>
                  <a:srgbClr val="000000"/>
                </a:solidFill>
              </a:rPr>
              <a:t>reading/processing</a:t>
            </a:r>
          </a:p>
          <a:p>
            <a:pPr marL="457200" lvl="0" indent="-317500" rtl="0">
              <a:spcBef>
                <a:spcPts val="0"/>
              </a:spcBef>
              <a:spcAft>
                <a:spcPts val="600"/>
              </a:spcAft>
              <a:buClr>
                <a:srgbClr val="000000"/>
              </a:buClr>
              <a:buSzPct val="100000"/>
              <a:buFont typeface="Arial" charset="0"/>
              <a:buChar char="•"/>
            </a:pPr>
            <a:r>
              <a:rPr lang="en" sz="1400" dirty="0" smtClean="0">
                <a:solidFill>
                  <a:srgbClr val="000000"/>
                </a:solidFill>
              </a:rPr>
              <a:t>Do </a:t>
            </a:r>
            <a:r>
              <a:rPr lang="en" sz="1400" dirty="0">
                <a:solidFill>
                  <a:srgbClr val="000000"/>
                </a:solidFill>
              </a:rPr>
              <a:t>not penalize for unfinished </a:t>
            </a:r>
            <a:r>
              <a:rPr lang="en" sz="1400" dirty="0" smtClean="0">
                <a:solidFill>
                  <a:srgbClr val="000000"/>
                </a:solidFill>
              </a:rPr>
              <a:t>work</a:t>
            </a:r>
          </a:p>
          <a:p>
            <a:pPr marL="457200" lvl="0" indent="-317500" rtl="0">
              <a:spcBef>
                <a:spcPts val="0"/>
              </a:spcBef>
              <a:spcAft>
                <a:spcPts val="600"/>
              </a:spcAft>
              <a:buClr>
                <a:srgbClr val="000000"/>
              </a:buClr>
              <a:buSzPct val="100000"/>
              <a:buFont typeface="Arial" charset="0"/>
              <a:buChar char="•"/>
            </a:pPr>
            <a:r>
              <a:rPr lang="en" sz="1400" dirty="0" smtClean="0">
                <a:solidFill>
                  <a:srgbClr val="000000"/>
                </a:solidFill>
              </a:rPr>
              <a:t>Provide </a:t>
            </a:r>
            <a:r>
              <a:rPr lang="en" sz="1400" dirty="0">
                <a:solidFill>
                  <a:srgbClr val="000000"/>
                </a:solidFill>
              </a:rPr>
              <a:t>printed notes, class outlines, tests/assessments on softly colored paper with enlarged </a:t>
            </a:r>
            <a:r>
              <a:rPr lang="en" sz="1400" dirty="0" smtClean="0">
                <a:solidFill>
                  <a:srgbClr val="000000"/>
                </a:solidFill>
              </a:rPr>
              <a:t>font</a:t>
            </a:r>
          </a:p>
          <a:p>
            <a:pPr marL="457200" lvl="0" indent="-317500" rtl="0">
              <a:spcBef>
                <a:spcPts val="0"/>
              </a:spcBef>
              <a:spcAft>
                <a:spcPts val="600"/>
              </a:spcAft>
              <a:buClr>
                <a:srgbClr val="000000"/>
              </a:buClr>
              <a:buSzPct val="100000"/>
              <a:buFont typeface="Arial" charset="0"/>
              <a:buChar char="•"/>
            </a:pPr>
            <a:r>
              <a:rPr lang="en" sz="1400" dirty="0" smtClean="0">
                <a:solidFill>
                  <a:srgbClr val="000000"/>
                </a:solidFill>
              </a:rPr>
              <a:t>Allow </a:t>
            </a:r>
            <a:r>
              <a:rPr lang="en" sz="1400" dirty="0">
                <a:solidFill>
                  <a:srgbClr val="000000"/>
                </a:solidFill>
              </a:rPr>
              <a:t>dictation for writing </a:t>
            </a:r>
            <a:r>
              <a:rPr lang="en" sz="1400" dirty="0" smtClean="0">
                <a:solidFill>
                  <a:srgbClr val="000000"/>
                </a:solidFill>
              </a:rPr>
              <a:t>assignments</a:t>
            </a:r>
          </a:p>
          <a:p>
            <a:pPr marL="457200" lvl="0" indent="-317500" rtl="0">
              <a:spcBef>
                <a:spcPts val="0"/>
              </a:spcBef>
              <a:spcAft>
                <a:spcPts val="600"/>
              </a:spcAft>
              <a:buClr>
                <a:srgbClr val="000000"/>
              </a:buClr>
              <a:buSzPct val="100000"/>
              <a:buFont typeface="Arial" charset="0"/>
              <a:buChar char="•"/>
            </a:pPr>
            <a:r>
              <a:rPr lang="en" sz="1400" dirty="0" smtClean="0">
                <a:solidFill>
                  <a:srgbClr val="000000"/>
                </a:solidFill>
              </a:rPr>
              <a:t>Develop </a:t>
            </a:r>
            <a:r>
              <a:rPr lang="en" sz="1400" dirty="0">
                <a:solidFill>
                  <a:srgbClr val="000000"/>
                </a:solidFill>
              </a:rPr>
              <a:t>a cueing system if student is experiencing difficulty with </a:t>
            </a:r>
            <a:r>
              <a:rPr lang="en" sz="1400" dirty="0" smtClean="0">
                <a:solidFill>
                  <a:srgbClr val="000000"/>
                </a:solidFill>
              </a:rPr>
              <a:t>attention</a:t>
            </a:r>
          </a:p>
          <a:p>
            <a:pPr marL="457200" lvl="0" indent="-317500" rtl="0">
              <a:spcBef>
                <a:spcPts val="0"/>
              </a:spcBef>
              <a:spcAft>
                <a:spcPts val="600"/>
              </a:spcAft>
              <a:buClr>
                <a:srgbClr val="000000"/>
              </a:buClr>
              <a:buSzPct val="100000"/>
              <a:buFont typeface="Arial" charset="0"/>
              <a:buChar char="•"/>
            </a:pPr>
            <a:r>
              <a:rPr lang="en" sz="1400" dirty="0" smtClean="0">
                <a:solidFill>
                  <a:srgbClr val="000000"/>
                </a:solidFill>
              </a:rPr>
              <a:t>Break </a:t>
            </a:r>
            <a:r>
              <a:rPr lang="en" sz="1400" dirty="0">
                <a:solidFill>
                  <a:srgbClr val="000000"/>
                </a:solidFill>
              </a:rPr>
              <a:t>down large projects and instructions into smaller portions</a:t>
            </a:r>
          </a:p>
          <a:p>
            <a:pPr lvl="0" rtl="0">
              <a:spcBef>
                <a:spcPts val="0"/>
              </a:spcBef>
              <a:buNone/>
            </a:pPr>
            <a:r>
              <a:rPr lang="en" sz="1400" dirty="0"/>
              <a:t>                                                                                   </a:t>
            </a:r>
            <a:r>
              <a:rPr lang="en" sz="1200" dirty="0"/>
              <a:t> (multiple resources in References and Resources)</a:t>
            </a:r>
          </a:p>
          <a:p>
            <a:pPr lvl="0">
              <a:spcBef>
                <a:spcPts val="0"/>
              </a:spcBef>
              <a:buNone/>
            </a:pPr>
            <a:endParaRPr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11700" y="215900"/>
            <a:ext cx="8520600" cy="801825"/>
          </a:xfrm>
          <a:prstGeom prst="rect">
            <a:avLst/>
          </a:prstGeom>
        </p:spPr>
        <p:txBody>
          <a:bodyPr lIns="91425" tIns="91425" rIns="91425" bIns="91425" anchor="t" anchorCtr="0">
            <a:noAutofit/>
          </a:bodyPr>
          <a:lstStyle/>
          <a:p>
            <a:pPr lvl="0">
              <a:spcBef>
                <a:spcPts val="0"/>
              </a:spcBef>
              <a:buNone/>
            </a:pPr>
            <a:r>
              <a:rPr lang="en" b="1" dirty="0"/>
              <a:t>More Classroom Accommodation Ideas…...</a:t>
            </a:r>
          </a:p>
        </p:txBody>
      </p:sp>
      <p:sp>
        <p:nvSpPr>
          <p:cNvPr id="282" name="Shape 282"/>
          <p:cNvSpPr txBox="1">
            <a:spLocks noGrp="1"/>
          </p:cNvSpPr>
          <p:nvPr>
            <p:ph type="body" idx="1"/>
          </p:nvPr>
        </p:nvSpPr>
        <p:spPr>
          <a:xfrm>
            <a:off x="311700" y="923200"/>
            <a:ext cx="8520600" cy="3645900"/>
          </a:xfrm>
          <a:prstGeom prst="rect">
            <a:avLst/>
          </a:prstGeom>
        </p:spPr>
        <p:txBody>
          <a:bodyPr lIns="91425" tIns="91425" rIns="91425" bIns="91425" anchor="t" anchorCtr="0">
            <a:noAutofit/>
          </a:bodyPr>
          <a:lstStyle/>
          <a:p>
            <a:pPr marL="457200" lvl="0" indent="-317500" rtl="0">
              <a:spcBef>
                <a:spcPts val="0"/>
              </a:spcBef>
              <a:spcAft>
                <a:spcPts val="600"/>
              </a:spcAft>
              <a:buClr>
                <a:schemeClr val="dk1"/>
              </a:buClr>
              <a:buSzPct val="100000"/>
              <a:buFont typeface="Arial" charset="0"/>
              <a:buChar char="•"/>
            </a:pPr>
            <a:r>
              <a:rPr lang="en" sz="1400" dirty="0" smtClean="0">
                <a:solidFill>
                  <a:schemeClr val="dk1"/>
                </a:solidFill>
              </a:rPr>
              <a:t>Provide </a:t>
            </a:r>
            <a:r>
              <a:rPr lang="en" sz="1400" dirty="0">
                <a:solidFill>
                  <a:schemeClr val="dk1"/>
                </a:solidFill>
              </a:rPr>
              <a:t>study </a:t>
            </a:r>
            <a:r>
              <a:rPr lang="en" sz="1400" dirty="0" smtClean="0">
                <a:solidFill>
                  <a:schemeClr val="dk1"/>
                </a:solidFill>
              </a:rPr>
              <a:t>guides</a:t>
            </a:r>
          </a:p>
          <a:p>
            <a:pPr marL="457200" lvl="0" indent="-317500" rtl="0">
              <a:spcBef>
                <a:spcPts val="0"/>
              </a:spcBef>
              <a:spcAft>
                <a:spcPts val="600"/>
              </a:spcAft>
              <a:buClr>
                <a:schemeClr val="dk1"/>
              </a:buClr>
              <a:buSzPct val="100000"/>
              <a:buFont typeface="Arial" charset="0"/>
              <a:buChar char="•"/>
            </a:pPr>
            <a:r>
              <a:rPr lang="en" sz="1400" dirty="0" smtClean="0">
                <a:solidFill>
                  <a:srgbClr val="000000"/>
                </a:solidFill>
              </a:rPr>
              <a:t>Provide </a:t>
            </a:r>
            <a:r>
              <a:rPr lang="en" sz="1400" dirty="0">
                <a:solidFill>
                  <a:srgbClr val="000000"/>
                </a:solidFill>
              </a:rPr>
              <a:t>a copy of class notes/powerpoint presentation/skeletal </a:t>
            </a:r>
            <a:r>
              <a:rPr lang="en" sz="1400" dirty="0" smtClean="0">
                <a:solidFill>
                  <a:srgbClr val="000000"/>
                </a:solidFill>
              </a:rPr>
              <a:t>notes</a:t>
            </a:r>
          </a:p>
          <a:p>
            <a:pPr marL="457200" lvl="0" indent="-317500" rtl="0">
              <a:spcBef>
                <a:spcPts val="0"/>
              </a:spcBef>
              <a:spcAft>
                <a:spcPts val="600"/>
              </a:spcAft>
              <a:buClr>
                <a:schemeClr val="dk1"/>
              </a:buClr>
              <a:buSzPct val="100000"/>
              <a:buFont typeface="Arial" charset="0"/>
              <a:buChar char="•"/>
            </a:pPr>
            <a:r>
              <a:rPr lang="en" sz="1400" dirty="0" smtClean="0">
                <a:solidFill>
                  <a:srgbClr val="000000"/>
                </a:solidFill>
              </a:rPr>
              <a:t>Allow </a:t>
            </a:r>
            <a:r>
              <a:rPr lang="en" sz="1400" dirty="0">
                <a:solidFill>
                  <a:srgbClr val="000000"/>
                </a:solidFill>
              </a:rPr>
              <a:t>student to turn in hand-written assignments rather than </a:t>
            </a:r>
            <a:r>
              <a:rPr lang="en" sz="1400" dirty="0" smtClean="0">
                <a:solidFill>
                  <a:srgbClr val="000000"/>
                </a:solidFill>
              </a:rPr>
              <a:t>computer-based.</a:t>
            </a:r>
          </a:p>
          <a:p>
            <a:pPr marL="457200" lvl="0" indent="-317500" rtl="0">
              <a:spcBef>
                <a:spcPts val="0"/>
              </a:spcBef>
              <a:spcAft>
                <a:spcPts val="600"/>
              </a:spcAft>
              <a:buClr>
                <a:schemeClr val="dk1"/>
              </a:buClr>
              <a:buSzPct val="100000"/>
              <a:buFont typeface="Arial" charset="0"/>
              <a:buChar char="•"/>
            </a:pPr>
            <a:r>
              <a:rPr lang="en" sz="1400" dirty="0" smtClean="0">
                <a:solidFill>
                  <a:srgbClr val="000000"/>
                </a:solidFill>
              </a:rPr>
              <a:t>Provide tutoring</a:t>
            </a:r>
          </a:p>
          <a:p>
            <a:pPr marL="457200" lvl="0" indent="-317500" rtl="0">
              <a:spcBef>
                <a:spcPts val="0"/>
              </a:spcBef>
              <a:spcAft>
                <a:spcPts val="600"/>
              </a:spcAft>
              <a:buClr>
                <a:schemeClr val="dk1"/>
              </a:buClr>
              <a:buSzPct val="100000"/>
              <a:buFont typeface="Arial" charset="0"/>
              <a:buChar char="•"/>
            </a:pPr>
            <a:r>
              <a:rPr lang="en" sz="1400" dirty="0" smtClean="0">
                <a:solidFill>
                  <a:srgbClr val="000000"/>
                </a:solidFill>
              </a:rPr>
              <a:t>Provide </a:t>
            </a:r>
            <a:r>
              <a:rPr lang="en" sz="1400" dirty="0">
                <a:solidFill>
                  <a:srgbClr val="000000"/>
                </a:solidFill>
              </a:rPr>
              <a:t>a second set of books when </a:t>
            </a:r>
            <a:r>
              <a:rPr lang="en" sz="1400" dirty="0" smtClean="0">
                <a:solidFill>
                  <a:srgbClr val="000000"/>
                </a:solidFill>
              </a:rPr>
              <a:t>possible.</a:t>
            </a:r>
          </a:p>
          <a:p>
            <a:pPr marL="457200" lvl="0" indent="-317500" rtl="0">
              <a:spcBef>
                <a:spcPts val="0"/>
              </a:spcBef>
              <a:spcAft>
                <a:spcPts val="600"/>
              </a:spcAft>
              <a:buClr>
                <a:schemeClr val="dk1"/>
              </a:buClr>
              <a:buSzPct val="100000"/>
              <a:buFont typeface="Arial" charset="0"/>
              <a:buChar char="•"/>
            </a:pPr>
            <a:r>
              <a:rPr lang="en" sz="1400" dirty="0" smtClean="0">
                <a:solidFill>
                  <a:srgbClr val="000000"/>
                </a:solidFill>
              </a:rPr>
              <a:t>Allow </a:t>
            </a:r>
            <a:r>
              <a:rPr lang="en" sz="1400" dirty="0">
                <a:solidFill>
                  <a:srgbClr val="000000"/>
                </a:solidFill>
              </a:rPr>
              <a:t>student to utilize audio versions of texts when possible and text to speech </a:t>
            </a:r>
            <a:r>
              <a:rPr lang="en" sz="1400" dirty="0" smtClean="0">
                <a:solidFill>
                  <a:srgbClr val="000000"/>
                </a:solidFill>
              </a:rPr>
              <a:t>apps</a:t>
            </a:r>
          </a:p>
          <a:p>
            <a:pPr marL="457200" lvl="0" indent="-317500" rtl="0">
              <a:spcBef>
                <a:spcPts val="0"/>
              </a:spcBef>
              <a:spcAft>
                <a:spcPts val="600"/>
              </a:spcAft>
              <a:buClr>
                <a:schemeClr val="dk1"/>
              </a:buClr>
              <a:buSzPct val="100000"/>
              <a:buFont typeface="Arial" charset="0"/>
              <a:buChar char="•"/>
            </a:pPr>
            <a:r>
              <a:rPr lang="en" sz="1400" dirty="0" smtClean="0">
                <a:solidFill>
                  <a:srgbClr val="000000"/>
                </a:solidFill>
              </a:rPr>
              <a:t>Sunglasses </a:t>
            </a:r>
            <a:r>
              <a:rPr lang="en" sz="1400" dirty="0">
                <a:solidFill>
                  <a:srgbClr val="000000"/>
                </a:solidFill>
              </a:rPr>
              <a:t>or baseball cap in classroom to decrease light </a:t>
            </a:r>
            <a:r>
              <a:rPr lang="en" sz="1400" dirty="0" smtClean="0">
                <a:solidFill>
                  <a:srgbClr val="000000"/>
                </a:solidFill>
              </a:rPr>
              <a:t>sensitivity</a:t>
            </a:r>
          </a:p>
          <a:p>
            <a:pPr marL="457200" lvl="0" indent="-317500" rtl="0">
              <a:spcBef>
                <a:spcPts val="0"/>
              </a:spcBef>
              <a:spcAft>
                <a:spcPts val="600"/>
              </a:spcAft>
              <a:buClr>
                <a:schemeClr val="dk1"/>
              </a:buClr>
              <a:buSzPct val="100000"/>
              <a:buFont typeface="Arial" charset="0"/>
              <a:buChar char="•"/>
            </a:pPr>
            <a:r>
              <a:rPr lang="en" sz="1400" dirty="0" smtClean="0">
                <a:solidFill>
                  <a:srgbClr val="000000"/>
                </a:solidFill>
              </a:rPr>
              <a:t>Ear </a:t>
            </a:r>
            <a:r>
              <a:rPr lang="en" sz="1400" dirty="0">
                <a:solidFill>
                  <a:srgbClr val="000000"/>
                </a:solidFill>
              </a:rPr>
              <a:t>plugs for fire </a:t>
            </a:r>
            <a:r>
              <a:rPr lang="en" sz="1400" dirty="0" smtClean="0">
                <a:solidFill>
                  <a:srgbClr val="000000"/>
                </a:solidFill>
              </a:rPr>
              <a:t>drills</a:t>
            </a:r>
          </a:p>
          <a:p>
            <a:pPr marL="457200" lvl="0" indent="-317500" rtl="0">
              <a:spcBef>
                <a:spcPts val="0"/>
              </a:spcBef>
              <a:spcAft>
                <a:spcPts val="600"/>
              </a:spcAft>
              <a:buClr>
                <a:schemeClr val="dk1"/>
              </a:buClr>
              <a:buSzPct val="100000"/>
              <a:buFont typeface="Arial" charset="0"/>
              <a:buChar char="•"/>
            </a:pPr>
            <a:r>
              <a:rPr lang="en" sz="1400" dirty="0" smtClean="0">
                <a:solidFill>
                  <a:srgbClr val="000000"/>
                </a:solidFill>
              </a:rPr>
              <a:t>No </a:t>
            </a:r>
            <a:r>
              <a:rPr lang="en" sz="1400" dirty="0">
                <a:solidFill>
                  <a:srgbClr val="000000"/>
                </a:solidFill>
              </a:rPr>
              <a:t>Driver’s Ed - Behind the Wheel or Fine Arts participation (choir, band, rehearsals, musical, plays, etc.) until cleared by </a:t>
            </a:r>
            <a:r>
              <a:rPr lang="en" sz="1400" dirty="0" smtClean="0">
                <a:solidFill>
                  <a:srgbClr val="000000"/>
                </a:solidFill>
              </a:rPr>
              <a:t>physician</a:t>
            </a:r>
          </a:p>
          <a:p>
            <a:pPr marL="457200" lvl="0" indent="-317500" rtl="0">
              <a:spcBef>
                <a:spcPts val="0"/>
              </a:spcBef>
              <a:spcAft>
                <a:spcPts val="600"/>
              </a:spcAft>
              <a:buClr>
                <a:schemeClr val="dk1"/>
              </a:buClr>
              <a:buSzPct val="100000"/>
              <a:buFont typeface="Arial" charset="0"/>
              <a:buChar char="•"/>
            </a:pPr>
            <a:r>
              <a:rPr lang="en" sz="1400" dirty="0" smtClean="0">
                <a:solidFill>
                  <a:srgbClr val="000000"/>
                </a:solidFill>
              </a:rPr>
              <a:t>Leave </a:t>
            </a:r>
            <a:r>
              <a:rPr lang="en" sz="1400" dirty="0">
                <a:solidFill>
                  <a:srgbClr val="000000"/>
                </a:solidFill>
              </a:rPr>
              <a:t>classes early to avoid congested and noisy </a:t>
            </a:r>
            <a:r>
              <a:rPr lang="en" sz="1400" dirty="0" smtClean="0">
                <a:solidFill>
                  <a:srgbClr val="000000"/>
                </a:solidFill>
              </a:rPr>
              <a:t>hallways</a:t>
            </a:r>
          </a:p>
          <a:p>
            <a:pPr marL="457200" lvl="0" indent="-317500" rtl="0">
              <a:spcBef>
                <a:spcPts val="0"/>
              </a:spcBef>
              <a:spcAft>
                <a:spcPts val="600"/>
              </a:spcAft>
              <a:buClr>
                <a:schemeClr val="dk1"/>
              </a:buClr>
              <a:buSzPct val="100000"/>
              <a:buFont typeface="Arial" charset="0"/>
              <a:buChar char="•"/>
            </a:pPr>
            <a:r>
              <a:rPr lang="en" sz="1400" dirty="0" smtClean="0">
                <a:solidFill>
                  <a:srgbClr val="000000"/>
                </a:solidFill>
              </a:rPr>
              <a:t>Lunch </a:t>
            </a:r>
            <a:r>
              <a:rPr lang="en" sz="1400" dirty="0">
                <a:solidFill>
                  <a:srgbClr val="000000"/>
                </a:solidFill>
              </a:rPr>
              <a:t>in a different location to avoid congested noisy cafeteria</a:t>
            </a:r>
          </a:p>
          <a:p>
            <a:pPr marL="4572000" lvl="0" indent="0">
              <a:spcBef>
                <a:spcPts val="0"/>
              </a:spcBef>
              <a:buNone/>
            </a:pPr>
            <a:r>
              <a:rPr lang="en" sz="1200" dirty="0"/>
              <a:t>(multiple resources in References and Resources)</a:t>
            </a:r>
          </a:p>
          <a:p>
            <a:pPr lvl="0">
              <a:spcBef>
                <a:spcPts val="0"/>
              </a:spcBef>
              <a:buNone/>
            </a:pPr>
            <a:endParaRPr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11700" y="203200"/>
            <a:ext cx="8520600" cy="814525"/>
          </a:xfrm>
          <a:prstGeom prst="rect">
            <a:avLst/>
          </a:prstGeom>
        </p:spPr>
        <p:txBody>
          <a:bodyPr lIns="91425" tIns="91425" rIns="91425" bIns="91425" anchor="t" anchorCtr="0">
            <a:noAutofit/>
          </a:bodyPr>
          <a:lstStyle/>
          <a:p>
            <a:pPr lvl="0">
              <a:spcBef>
                <a:spcPts val="0"/>
              </a:spcBef>
              <a:buNone/>
            </a:pPr>
            <a:r>
              <a:rPr lang="en" b="1"/>
              <a:t>Return to Play (RTP)</a:t>
            </a:r>
          </a:p>
        </p:txBody>
      </p:sp>
      <p:sp>
        <p:nvSpPr>
          <p:cNvPr id="288" name="Shape 288"/>
          <p:cNvSpPr txBox="1">
            <a:spLocks noGrp="1"/>
          </p:cNvSpPr>
          <p:nvPr>
            <p:ph type="body" idx="1"/>
          </p:nvPr>
        </p:nvSpPr>
        <p:spPr>
          <a:xfrm>
            <a:off x="311700" y="571500"/>
            <a:ext cx="8520600" cy="3997375"/>
          </a:xfrm>
          <a:prstGeom prst="rect">
            <a:avLst/>
          </a:prstGeom>
        </p:spPr>
        <p:txBody>
          <a:bodyPr lIns="91425" tIns="91425" rIns="91425" bIns="91425" anchor="t" anchorCtr="0">
            <a:noAutofit/>
          </a:bodyPr>
          <a:lstStyle/>
          <a:p>
            <a:pPr lvl="0" rtl="0">
              <a:lnSpc>
                <a:spcPct val="115000"/>
              </a:lnSpc>
              <a:spcBef>
                <a:spcPts val="0"/>
              </a:spcBef>
              <a:spcAft>
                <a:spcPts val="1000"/>
              </a:spcAft>
              <a:buNone/>
            </a:pPr>
            <a:endParaRPr sz="1600" dirty="0">
              <a:solidFill>
                <a:srgbClr val="000000"/>
              </a:solidFill>
            </a:endParaRPr>
          </a:p>
          <a:p>
            <a:pPr marL="457200" lvl="0" indent="-330200" rtl="0">
              <a:lnSpc>
                <a:spcPct val="115000"/>
              </a:lnSpc>
              <a:spcBef>
                <a:spcPts val="0"/>
              </a:spcBef>
              <a:spcAft>
                <a:spcPts val="1000"/>
              </a:spcAft>
              <a:buClr>
                <a:srgbClr val="000000"/>
              </a:buClr>
              <a:buSzPct val="100000"/>
              <a:buFont typeface="Arial" charset="0"/>
              <a:buChar char="•"/>
            </a:pPr>
            <a:r>
              <a:rPr lang="en" sz="1600" dirty="0" smtClean="0">
                <a:solidFill>
                  <a:srgbClr val="000000"/>
                </a:solidFill>
              </a:rPr>
              <a:t>More </a:t>
            </a:r>
            <a:r>
              <a:rPr lang="en" sz="1600" dirty="0">
                <a:solidFill>
                  <a:srgbClr val="000000"/>
                </a:solidFill>
              </a:rPr>
              <a:t>familiar to health care providers, families and school staff than </a:t>
            </a:r>
            <a:r>
              <a:rPr lang="en" sz="1600" dirty="0" smtClean="0">
                <a:solidFill>
                  <a:srgbClr val="000000"/>
                </a:solidFill>
              </a:rPr>
              <a:t>RTL</a:t>
            </a:r>
          </a:p>
          <a:p>
            <a:pPr marL="457200" lvl="0" indent="-330200" rtl="0">
              <a:lnSpc>
                <a:spcPct val="115000"/>
              </a:lnSpc>
              <a:spcBef>
                <a:spcPts val="0"/>
              </a:spcBef>
              <a:spcAft>
                <a:spcPts val="1000"/>
              </a:spcAft>
              <a:buClr>
                <a:srgbClr val="000000"/>
              </a:buClr>
              <a:buSzPct val="100000"/>
              <a:buFont typeface="Arial" charset="0"/>
              <a:buChar char="•"/>
            </a:pPr>
            <a:r>
              <a:rPr lang="en" sz="1600" dirty="0" smtClean="0">
                <a:solidFill>
                  <a:srgbClr val="000000"/>
                </a:solidFill>
              </a:rPr>
              <a:t>Gradual </a:t>
            </a:r>
            <a:r>
              <a:rPr lang="en" sz="1600" dirty="0">
                <a:solidFill>
                  <a:srgbClr val="000000"/>
                </a:solidFill>
              </a:rPr>
              <a:t>increase in physical activity in a step-by-step progression; it is important that the activity does not trigger or worsen the concussion symptoms.  </a:t>
            </a:r>
            <a:endParaRPr lang="en" sz="1600" dirty="0" smtClean="0">
              <a:solidFill>
                <a:srgbClr val="000000"/>
              </a:solidFill>
            </a:endParaRPr>
          </a:p>
          <a:p>
            <a:pPr marL="457200" lvl="0" indent="-330200" rtl="0">
              <a:lnSpc>
                <a:spcPct val="115000"/>
              </a:lnSpc>
              <a:spcBef>
                <a:spcPts val="0"/>
              </a:spcBef>
              <a:spcAft>
                <a:spcPts val="1000"/>
              </a:spcAft>
              <a:buClr>
                <a:srgbClr val="000000"/>
              </a:buClr>
              <a:buSzPct val="100000"/>
              <a:buFont typeface="Arial" charset="0"/>
              <a:buChar char="•"/>
            </a:pPr>
            <a:r>
              <a:rPr lang="en" sz="1600" dirty="0" smtClean="0">
                <a:solidFill>
                  <a:srgbClr val="000000"/>
                </a:solidFill>
              </a:rPr>
              <a:t>Begins </a:t>
            </a:r>
            <a:r>
              <a:rPr lang="en" sz="1600" dirty="0">
                <a:solidFill>
                  <a:srgbClr val="000000"/>
                </a:solidFill>
              </a:rPr>
              <a:t>once the student has achieved returning to a full day of school without symptoms while tolerating a full academic workload without </a:t>
            </a:r>
            <a:r>
              <a:rPr lang="en" sz="1600" dirty="0" smtClean="0">
                <a:solidFill>
                  <a:srgbClr val="000000"/>
                </a:solidFill>
              </a:rPr>
              <a:t>accommodations.</a:t>
            </a:r>
          </a:p>
          <a:p>
            <a:pPr marL="457200" lvl="0" indent="-330200" rtl="0">
              <a:lnSpc>
                <a:spcPct val="115000"/>
              </a:lnSpc>
              <a:spcBef>
                <a:spcPts val="0"/>
              </a:spcBef>
              <a:spcAft>
                <a:spcPts val="1000"/>
              </a:spcAft>
              <a:buClr>
                <a:srgbClr val="000000"/>
              </a:buClr>
              <a:buSzPct val="100000"/>
              <a:buFont typeface="Arial" charset="0"/>
              <a:buChar char="•"/>
            </a:pPr>
            <a:r>
              <a:rPr lang="en" sz="1600" dirty="0" smtClean="0">
                <a:solidFill>
                  <a:srgbClr val="000000"/>
                </a:solidFill>
              </a:rPr>
              <a:t>Subjective reporting</a:t>
            </a:r>
          </a:p>
          <a:p>
            <a:pPr marL="457200" lvl="0" indent="-330200" rtl="0">
              <a:lnSpc>
                <a:spcPct val="100000"/>
              </a:lnSpc>
              <a:spcBef>
                <a:spcPts val="0"/>
              </a:spcBef>
              <a:spcAft>
                <a:spcPts val="0"/>
              </a:spcAft>
              <a:buClr>
                <a:srgbClr val="000000"/>
              </a:buClr>
              <a:buSzPct val="100000"/>
              <a:buFont typeface="Arial" charset="0"/>
              <a:buChar char="•"/>
            </a:pPr>
            <a:r>
              <a:rPr lang="en-US" sz="1600" dirty="0" smtClean="0">
                <a:solidFill>
                  <a:srgbClr val="000000"/>
                </a:solidFill>
              </a:rPr>
              <a:t>Different </a:t>
            </a:r>
            <a:r>
              <a:rPr lang="en-US" sz="1600" dirty="0">
                <a:solidFill>
                  <a:srgbClr val="000000"/>
                </a:solidFill>
              </a:rPr>
              <a:t>from new recommendation of </a:t>
            </a:r>
            <a:r>
              <a:rPr lang="en-US" sz="1600" dirty="0" smtClean="0">
                <a:solidFill>
                  <a:srgbClr val="000000"/>
                </a:solidFill>
              </a:rPr>
              <a:t>                                                                      light physical </a:t>
            </a:r>
            <a:r>
              <a:rPr lang="en-US" sz="1600" dirty="0">
                <a:solidFill>
                  <a:srgbClr val="000000"/>
                </a:solidFill>
              </a:rPr>
              <a:t>activity during recovery.</a:t>
            </a:r>
            <a:r>
              <a:rPr lang="en" sz="1600" dirty="0" smtClean="0">
                <a:solidFill>
                  <a:srgbClr val="000000"/>
                </a:solidFill>
              </a:rPr>
              <a:t>       </a:t>
            </a:r>
          </a:p>
          <a:p>
            <a:pPr lvl="0">
              <a:spcBef>
                <a:spcPts val="0"/>
              </a:spcBef>
              <a:buNone/>
            </a:pPr>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244" y="2830882"/>
            <a:ext cx="3203010" cy="2136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ctrTitle"/>
          </p:nvPr>
        </p:nvSpPr>
        <p:spPr>
          <a:xfrm>
            <a:off x="311700" y="699000"/>
            <a:ext cx="8520600" cy="1477200"/>
          </a:xfrm>
          <a:prstGeom prst="rect">
            <a:avLst/>
          </a:prstGeom>
        </p:spPr>
        <p:txBody>
          <a:bodyPr lIns="91425" tIns="91425" rIns="91425" bIns="91425" anchor="b" anchorCtr="0">
            <a:noAutofit/>
          </a:bodyPr>
          <a:lstStyle/>
          <a:p>
            <a:pPr lvl="0">
              <a:spcBef>
                <a:spcPts val="0"/>
              </a:spcBef>
              <a:buNone/>
            </a:pPr>
            <a:r>
              <a:rPr lang="en" sz="4800" b="1"/>
              <a:t>Pre-Test</a:t>
            </a:r>
          </a:p>
          <a:p>
            <a:pPr lvl="0" rtl="0">
              <a:spcBef>
                <a:spcPts val="0"/>
              </a:spcBef>
              <a:buNone/>
            </a:pPr>
            <a:endParaRPr sz="1800" b="1"/>
          </a:p>
          <a:p>
            <a:pPr lvl="0" rtl="0">
              <a:spcBef>
                <a:spcPts val="0"/>
              </a:spcBef>
              <a:buNone/>
            </a:pPr>
            <a:r>
              <a:rPr lang="en" sz="4800" b="1"/>
              <a:t>True or False</a:t>
            </a:r>
          </a:p>
        </p:txBody>
      </p:sp>
      <p:sp>
        <p:nvSpPr>
          <p:cNvPr id="74" name="Shape 74"/>
          <p:cNvSpPr txBox="1">
            <a:spLocks noGrp="1"/>
          </p:cNvSpPr>
          <p:nvPr>
            <p:ph type="subTitle" idx="1"/>
          </p:nvPr>
        </p:nvSpPr>
        <p:spPr>
          <a:xfrm>
            <a:off x="311700" y="2453050"/>
            <a:ext cx="8520600" cy="19500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AutoNum type="arabicPeriod"/>
            </a:pPr>
            <a:r>
              <a:rPr lang="en" sz="2400" b="1">
                <a:solidFill>
                  <a:schemeClr val="dk1"/>
                </a:solidFill>
              </a:rPr>
              <a:t>The most common signs and symptoms of a concussion include: headache, dizziness, nausea, vomiting, and loss of consciousness.</a:t>
            </a:r>
          </a:p>
          <a:p>
            <a:pPr lvl="0" algn="l" rtl="0">
              <a:lnSpc>
                <a:spcPct val="115000"/>
              </a:lnSpc>
              <a:spcBef>
                <a:spcPts val="0"/>
              </a:spcBef>
              <a:buNone/>
            </a:pPr>
            <a:endParaRPr sz="1400">
              <a:solidFill>
                <a:schemeClr val="dk1"/>
              </a:solidFill>
            </a:endParaRPr>
          </a:p>
          <a:p>
            <a:pPr lvl="0" algn="l" rtl="0">
              <a:lnSpc>
                <a:spcPct val="115000"/>
              </a:lnSpc>
              <a:spcBef>
                <a:spcPts val="0"/>
              </a:spcBef>
              <a:buNone/>
            </a:pPr>
            <a:endParaRPr sz="1400">
              <a:solidFill>
                <a:schemeClr val="dk1"/>
              </a:solidFill>
            </a:endParaRPr>
          </a:p>
          <a:p>
            <a:pPr lvl="0" algn="l" rtl="0">
              <a:lnSpc>
                <a:spcPct val="115000"/>
              </a:lnSpc>
              <a:spcBef>
                <a:spcPts val="0"/>
              </a:spcBef>
              <a:buNone/>
            </a:pPr>
            <a:endParaRPr sz="1400">
              <a:solidFill>
                <a:schemeClr val="dk1"/>
              </a:solidFill>
            </a:endParaRPr>
          </a:p>
          <a:p>
            <a:pPr lvl="0" algn="l">
              <a:spcBef>
                <a:spcPts val="0"/>
              </a:spcBef>
              <a:buNone/>
            </a:pPr>
            <a:endParaRPr sz="18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311700" y="181850"/>
            <a:ext cx="8520600" cy="558600"/>
          </a:xfrm>
          <a:prstGeom prst="rect">
            <a:avLst/>
          </a:prstGeom>
        </p:spPr>
        <p:txBody>
          <a:bodyPr lIns="91425" tIns="91425" rIns="91425" bIns="91425" anchor="t" anchorCtr="0">
            <a:noAutofit/>
          </a:bodyPr>
          <a:lstStyle/>
          <a:p>
            <a:pPr lvl="0" algn="ctr">
              <a:spcBef>
                <a:spcPts val="0"/>
              </a:spcBef>
              <a:buNone/>
            </a:pPr>
            <a:r>
              <a:rPr lang="en" b="1"/>
              <a:t>Return to Play (RTP)</a:t>
            </a:r>
          </a:p>
        </p:txBody>
      </p:sp>
      <p:sp>
        <p:nvSpPr>
          <p:cNvPr id="294" name="Shape 294"/>
          <p:cNvSpPr txBox="1">
            <a:spLocks noGrp="1"/>
          </p:cNvSpPr>
          <p:nvPr>
            <p:ph type="body" idx="1"/>
          </p:nvPr>
        </p:nvSpPr>
        <p:spPr>
          <a:xfrm>
            <a:off x="311700" y="805300"/>
            <a:ext cx="8520600" cy="4338300"/>
          </a:xfrm>
          <a:prstGeom prst="rect">
            <a:avLst/>
          </a:prstGeom>
        </p:spPr>
        <p:txBody>
          <a:bodyPr lIns="91425" tIns="91425" rIns="91425" bIns="91425" anchor="t" anchorCtr="0">
            <a:noAutofit/>
          </a:bodyPr>
          <a:lstStyle/>
          <a:p>
            <a:pPr lvl="0">
              <a:lnSpc>
                <a:spcPct val="100000"/>
              </a:lnSpc>
              <a:spcBef>
                <a:spcPts val="0"/>
              </a:spcBef>
              <a:spcAft>
                <a:spcPts val="0"/>
              </a:spcAft>
              <a:buClr>
                <a:schemeClr val="dk1"/>
              </a:buClr>
              <a:buSzPct val="100000"/>
              <a:buFont typeface="Arial"/>
              <a:buNone/>
            </a:pPr>
            <a:r>
              <a:rPr lang="en" sz="1100" b="1">
                <a:solidFill>
                  <a:srgbClr val="000000"/>
                </a:solidFill>
                <a:highlight>
                  <a:srgbClr val="EA9999"/>
                </a:highlight>
              </a:rPr>
              <a:t>Step 1: Light aerobic activity</a:t>
            </a:r>
          </a:p>
          <a:p>
            <a:pPr lvl="0">
              <a:lnSpc>
                <a:spcPct val="100000"/>
              </a:lnSpc>
              <a:spcBef>
                <a:spcPts val="0"/>
              </a:spcBef>
              <a:spcAft>
                <a:spcPts val="0"/>
              </a:spcAft>
              <a:buClr>
                <a:schemeClr val="dk1"/>
              </a:buClr>
              <a:buSzPct val="100000"/>
              <a:buFont typeface="Arial"/>
              <a:buNone/>
            </a:pPr>
            <a:r>
              <a:rPr lang="en" sz="1100">
                <a:solidFill>
                  <a:schemeClr val="dk1"/>
                </a:solidFill>
                <a:highlight>
                  <a:srgbClr val="FFFFFF"/>
                </a:highlight>
              </a:rPr>
              <a:t>     The Goal: Only to increase an athlete’s heart rate.</a:t>
            </a:r>
          </a:p>
          <a:p>
            <a:pPr lvl="0">
              <a:lnSpc>
                <a:spcPct val="100000"/>
              </a:lnSpc>
              <a:spcBef>
                <a:spcPts val="0"/>
              </a:spcBef>
              <a:spcAft>
                <a:spcPts val="0"/>
              </a:spcAft>
              <a:buClr>
                <a:schemeClr val="dk1"/>
              </a:buClr>
              <a:buSzPct val="100000"/>
              <a:buFont typeface="Arial"/>
              <a:buNone/>
            </a:pPr>
            <a:r>
              <a:rPr lang="en" sz="1100">
                <a:solidFill>
                  <a:schemeClr val="dk1"/>
                </a:solidFill>
                <a:highlight>
                  <a:srgbClr val="FFFFFF"/>
                </a:highlight>
              </a:rPr>
              <a:t>     The Time: 5 to 10 minutes.</a:t>
            </a:r>
          </a:p>
          <a:p>
            <a:pPr lvl="0">
              <a:lnSpc>
                <a:spcPct val="100000"/>
              </a:lnSpc>
              <a:spcBef>
                <a:spcPts val="0"/>
              </a:spcBef>
              <a:spcAft>
                <a:spcPts val="0"/>
              </a:spcAft>
              <a:buClr>
                <a:schemeClr val="dk1"/>
              </a:buClr>
              <a:buSzPct val="100000"/>
              <a:buFont typeface="Arial"/>
              <a:buNone/>
            </a:pPr>
            <a:r>
              <a:rPr lang="en" sz="1100">
                <a:solidFill>
                  <a:schemeClr val="dk1"/>
                </a:solidFill>
                <a:highlight>
                  <a:srgbClr val="FFFFFF"/>
                </a:highlight>
              </a:rPr>
              <a:t>     The Activities: Exercise bike, walking, or light jogging.</a:t>
            </a:r>
          </a:p>
          <a:p>
            <a:pPr lvl="0" rtl="0">
              <a:lnSpc>
                <a:spcPct val="100000"/>
              </a:lnSpc>
              <a:spcBef>
                <a:spcPts val="0"/>
              </a:spcBef>
              <a:spcAft>
                <a:spcPts val="0"/>
              </a:spcAft>
              <a:buNone/>
            </a:pPr>
            <a:r>
              <a:rPr lang="en" sz="1100">
                <a:solidFill>
                  <a:schemeClr val="dk1"/>
                </a:solidFill>
                <a:highlight>
                  <a:srgbClr val="FFFFFF"/>
                </a:highlight>
              </a:rPr>
              <a:t>     Absolutely no weight lifting, jumping or hard running.</a:t>
            </a:r>
          </a:p>
          <a:p>
            <a:pPr lvl="0">
              <a:lnSpc>
                <a:spcPct val="100000"/>
              </a:lnSpc>
              <a:spcBef>
                <a:spcPts val="0"/>
              </a:spcBef>
              <a:spcAft>
                <a:spcPts val="0"/>
              </a:spcAft>
              <a:buClr>
                <a:schemeClr val="dk1"/>
              </a:buClr>
              <a:buSzPct val="100000"/>
              <a:buFont typeface="Arial"/>
              <a:buNone/>
            </a:pPr>
            <a:endParaRPr sz="1100">
              <a:solidFill>
                <a:schemeClr val="dk1"/>
              </a:solidFill>
              <a:highlight>
                <a:srgbClr val="FFFFFF"/>
              </a:highlight>
            </a:endParaRPr>
          </a:p>
          <a:p>
            <a:pPr lvl="0">
              <a:lnSpc>
                <a:spcPct val="100000"/>
              </a:lnSpc>
              <a:spcBef>
                <a:spcPts val="0"/>
              </a:spcBef>
              <a:spcAft>
                <a:spcPts val="0"/>
              </a:spcAft>
              <a:buClr>
                <a:schemeClr val="dk1"/>
              </a:buClr>
              <a:buSzPct val="100000"/>
              <a:buFont typeface="Arial"/>
              <a:buNone/>
            </a:pPr>
            <a:r>
              <a:rPr lang="en" sz="1100" b="1">
                <a:solidFill>
                  <a:schemeClr val="dk1"/>
                </a:solidFill>
                <a:highlight>
                  <a:srgbClr val="FF9900"/>
                </a:highlight>
              </a:rPr>
              <a:t>Step 2: Moderate activity</a:t>
            </a:r>
          </a:p>
          <a:p>
            <a:pPr lvl="0">
              <a:lnSpc>
                <a:spcPct val="100000"/>
              </a:lnSpc>
              <a:spcBef>
                <a:spcPts val="0"/>
              </a:spcBef>
              <a:spcAft>
                <a:spcPts val="0"/>
              </a:spcAft>
              <a:buClr>
                <a:schemeClr val="dk1"/>
              </a:buClr>
              <a:buSzPct val="100000"/>
              <a:buFont typeface="Arial"/>
              <a:buNone/>
            </a:pPr>
            <a:r>
              <a:rPr lang="en" sz="1100">
                <a:solidFill>
                  <a:schemeClr val="dk1"/>
                </a:solidFill>
                <a:highlight>
                  <a:srgbClr val="FFFFFF"/>
                </a:highlight>
              </a:rPr>
              <a:t>     The Goal: Limited body and head movement.</a:t>
            </a:r>
          </a:p>
          <a:p>
            <a:pPr lvl="0">
              <a:lnSpc>
                <a:spcPct val="100000"/>
              </a:lnSpc>
              <a:spcBef>
                <a:spcPts val="0"/>
              </a:spcBef>
              <a:spcAft>
                <a:spcPts val="0"/>
              </a:spcAft>
              <a:buClr>
                <a:schemeClr val="dk1"/>
              </a:buClr>
              <a:buSzPct val="100000"/>
              <a:buFont typeface="Arial"/>
              <a:buNone/>
            </a:pPr>
            <a:r>
              <a:rPr lang="en" sz="1100">
                <a:solidFill>
                  <a:schemeClr val="dk1"/>
                </a:solidFill>
                <a:highlight>
                  <a:srgbClr val="FFFFFF"/>
                </a:highlight>
              </a:rPr>
              <a:t>     The Time: Reduced from typical routine.</a:t>
            </a:r>
          </a:p>
          <a:p>
            <a:pPr lvl="0" rtl="0">
              <a:lnSpc>
                <a:spcPct val="100000"/>
              </a:lnSpc>
              <a:spcBef>
                <a:spcPts val="0"/>
              </a:spcBef>
              <a:spcAft>
                <a:spcPts val="0"/>
              </a:spcAft>
              <a:buNone/>
            </a:pPr>
            <a:r>
              <a:rPr lang="en" sz="1100">
                <a:solidFill>
                  <a:schemeClr val="dk1"/>
                </a:solidFill>
                <a:highlight>
                  <a:srgbClr val="FFFFFF"/>
                </a:highlight>
              </a:rPr>
              <a:t>     The Activities: Moderate jogging, brief running, moderate-intensity stationary biking, and moderate-intensity weightlifting</a:t>
            </a:r>
          </a:p>
          <a:p>
            <a:pPr lvl="0">
              <a:lnSpc>
                <a:spcPct val="100000"/>
              </a:lnSpc>
              <a:spcBef>
                <a:spcPts val="0"/>
              </a:spcBef>
              <a:spcAft>
                <a:spcPts val="0"/>
              </a:spcAft>
              <a:buClr>
                <a:schemeClr val="dk1"/>
              </a:buClr>
              <a:buSzPct val="100000"/>
              <a:buFont typeface="Arial"/>
              <a:buNone/>
            </a:pPr>
            <a:endParaRPr sz="1100">
              <a:solidFill>
                <a:schemeClr val="dk1"/>
              </a:solidFill>
              <a:highlight>
                <a:srgbClr val="FFFFFF"/>
              </a:highlight>
            </a:endParaRPr>
          </a:p>
          <a:p>
            <a:pPr lvl="0">
              <a:lnSpc>
                <a:spcPct val="100000"/>
              </a:lnSpc>
              <a:spcBef>
                <a:spcPts val="0"/>
              </a:spcBef>
              <a:spcAft>
                <a:spcPts val="0"/>
              </a:spcAft>
              <a:buClr>
                <a:schemeClr val="dk1"/>
              </a:buClr>
              <a:buSzPct val="100000"/>
              <a:buFont typeface="Arial"/>
              <a:buNone/>
            </a:pPr>
            <a:r>
              <a:rPr lang="en" sz="1100" b="1">
                <a:solidFill>
                  <a:schemeClr val="dk1"/>
                </a:solidFill>
                <a:highlight>
                  <a:srgbClr val="FFFF00"/>
                </a:highlight>
              </a:rPr>
              <a:t>Step 3: Heavy, non-contact activity</a:t>
            </a:r>
          </a:p>
          <a:p>
            <a:pPr lvl="0">
              <a:lnSpc>
                <a:spcPct val="100000"/>
              </a:lnSpc>
              <a:spcBef>
                <a:spcPts val="0"/>
              </a:spcBef>
              <a:spcAft>
                <a:spcPts val="0"/>
              </a:spcAft>
              <a:buClr>
                <a:schemeClr val="dk1"/>
              </a:buClr>
              <a:buSzPct val="100000"/>
              <a:buFont typeface="Arial"/>
              <a:buNone/>
            </a:pPr>
            <a:r>
              <a:rPr lang="en" sz="1100">
                <a:solidFill>
                  <a:schemeClr val="dk1"/>
                </a:solidFill>
                <a:highlight>
                  <a:srgbClr val="FFFFFF"/>
                </a:highlight>
              </a:rPr>
              <a:t>     The Goal: More intense but non-contact</a:t>
            </a:r>
          </a:p>
          <a:p>
            <a:pPr lvl="0">
              <a:lnSpc>
                <a:spcPct val="100000"/>
              </a:lnSpc>
              <a:spcBef>
                <a:spcPts val="0"/>
              </a:spcBef>
              <a:spcAft>
                <a:spcPts val="0"/>
              </a:spcAft>
              <a:buClr>
                <a:schemeClr val="dk1"/>
              </a:buClr>
              <a:buSzPct val="100000"/>
              <a:buFont typeface="Arial"/>
              <a:buNone/>
            </a:pPr>
            <a:r>
              <a:rPr lang="en" sz="1100">
                <a:solidFill>
                  <a:schemeClr val="dk1"/>
                </a:solidFill>
                <a:highlight>
                  <a:srgbClr val="FFFFFF"/>
                </a:highlight>
              </a:rPr>
              <a:t>     The Time: Close to typical routine</a:t>
            </a:r>
          </a:p>
          <a:p>
            <a:pPr lvl="0" rtl="0">
              <a:lnSpc>
                <a:spcPct val="100000"/>
              </a:lnSpc>
              <a:spcBef>
                <a:spcPts val="0"/>
              </a:spcBef>
              <a:spcAft>
                <a:spcPts val="0"/>
              </a:spcAft>
              <a:buNone/>
            </a:pPr>
            <a:r>
              <a:rPr lang="en" sz="1100">
                <a:solidFill>
                  <a:schemeClr val="dk1"/>
                </a:solidFill>
                <a:highlight>
                  <a:srgbClr val="FFFFFF"/>
                </a:highlight>
              </a:rPr>
              <a:t>     The Activities: Running, high-intensity stationary biking, the player’s regular weightlifting routine, and non-contact sport-specific drills.  </a:t>
            </a:r>
          </a:p>
          <a:p>
            <a:pPr lvl="0" rtl="0">
              <a:lnSpc>
                <a:spcPct val="100000"/>
              </a:lnSpc>
              <a:spcBef>
                <a:spcPts val="0"/>
              </a:spcBef>
              <a:spcAft>
                <a:spcPts val="0"/>
              </a:spcAft>
              <a:buNone/>
            </a:pPr>
            <a:r>
              <a:rPr lang="en" sz="1100">
                <a:solidFill>
                  <a:schemeClr val="dk1"/>
                </a:solidFill>
                <a:highlight>
                  <a:srgbClr val="FFFFFF"/>
                </a:highlight>
              </a:rPr>
              <a:t>     This stage may add some cognitive component to practice in addition to the aerobic and movement components introduced in             </a:t>
            </a:r>
          </a:p>
          <a:p>
            <a:pPr lvl="0" rtl="0">
              <a:lnSpc>
                <a:spcPct val="100000"/>
              </a:lnSpc>
              <a:spcBef>
                <a:spcPts val="0"/>
              </a:spcBef>
              <a:spcAft>
                <a:spcPts val="0"/>
              </a:spcAft>
              <a:buNone/>
            </a:pPr>
            <a:r>
              <a:rPr lang="en" sz="1100">
                <a:solidFill>
                  <a:schemeClr val="dk1"/>
                </a:solidFill>
                <a:highlight>
                  <a:srgbClr val="FFFFFF"/>
                </a:highlight>
              </a:rPr>
              <a:t>     Steps 1 and 2.</a:t>
            </a:r>
          </a:p>
          <a:p>
            <a:pPr lvl="0" rtl="0">
              <a:lnSpc>
                <a:spcPct val="100000"/>
              </a:lnSpc>
              <a:spcBef>
                <a:spcPts val="0"/>
              </a:spcBef>
              <a:spcAft>
                <a:spcPts val="0"/>
              </a:spcAft>
              <a:buNone/>
            </a:pPr>
            <a:endParaRPr sz="1100">
              <a:solidFill>
                <a:schemeClr val="dk1"/>
              </a:solidFill>
              <a:highlight>
                <a:srgbClr val="FFFFFF"/>
              </a:highlight>
            </a:endParaRPr>
          </a:p>
          <a:p>
            <a:pPr lvl="0">
              <a:lnSpc>
                <a:spcPct val="100000"/>
              </a:lnSpc>
              <a:spcBef>
                <a:spcPts val="0"/>
              </a:spcBef>
              <a:spcAft>
                <a:spcPts val="0"/>
              </a:spcAft>
              <a:buClr>
                <a:schemeClr val="dk1"/>
              </a:buClr>
              <a:buSzPct val="100000"/>
              <a:buFont typeface="Arial"/>
              <a:buNone/>
            </a:pPr>
            <a:r>
              <a:rPr lang="en" sz="1100" b="1">
                <a:solidFill>
                  <a:schemeClr val="dk1"/>
                </a:solidFill>
                <a:highlight>
                  <a:srgbClr val="00FF00"/>
                </a:highlight>
              </a:rPr>
              <a:t>Step 4: Practice &amp; full contact</a:t>
            </a:r>
          </a:p>
          <a:p>
            <a:pPr lvl="0" rtl="0">
              <a:lnSpc>
                <a:spcPct val="100000"/>
              </a:lnSpc>
              <a:spcBef>
                <a:spcPts val="0"/>
              </a:spcBef>
              <a:spcAft>
                <a:spcPts val="0"/>
              </a:spcAft>
              <a:buNone/>
            </a:pPr>
            <a:r>
              <a:rPr lang="en" sz="1100">
                <a:solidFill>
                  <a:schemeClr val="dk1"/>
                </a:solidFill>
                <a:highlight>
                  <a:srgbClr val="FFFFFF"/>
                </a:highlight>
              </a:rPr>
              <a:t>     The Goal: Reintegrate in full contact practice.</a:t>
            </a:r>
          </a:p>
          <a:p>
            <a:pPr lvl="0">
              <a:lnSpc>
                <a:spcPct val="100000"/>
              </a:lnSpc>
              <a:spcBef>
                <a:spcPts val="0"/>
              </a:spcBef>
              <a:spcAft>
                <a:spcPts val="0"/>
              </a:spcAft>
              <a:buClr>
                <a:schemeClr val="dk1"/>
              </a:buClr>
              <a:buSzPct val="100000"/>
              <a:buFont typeface="Arial"/>
              <a:buNone/>
            </a:pPr>
            <a:endParaRPr sz="1100">
              <a:solidFill>
                <a:schemeClr val="dk1"/>
              </a:solidFill>
              <a:highlight>
                <a:srgbClr val="FFFFFF"/>
              </a:highlight>
            </a:endParaRPr>
          </a:p>
          <a:p>
            <a:pPr lvl="0">
              <a:lnSpc>
                <a:spcPct val="100000"/>
              </a:lnSpc>
              <a:spcBef>
                <a:spcPts val="0"/>
              </a:spcBef>
              <a:spcAft>
                <a:spcPts val="0"/>
              </a:spcAft>
              <a:buClr>
                <a:schemeClr val="dk1"/>
              </a:buClr>
              <a:buSzPct val="100000"/>
              <a:buFont typeface="Arial"/>
              <a:buNone/>
            </a:pPr>
            <a:r>
              <a:rPr lang="en" sz="1100" b="1">
                <a:solidFill>
                  <a:schemeClr val="dk1"/>
                </a:solidFill>
                <a:highlight>
                  <a:srgbClr val="00FF00"/>
                </a:highlight>
              </a:rPr>
              <a:t>Step 5: Competition</a:t>
            </a:r>
          </a:p>
          <a:p>
            <a:pPr lvl="0">
              <a:lnSpc>
                <a:spcPct val="100000"/>
              </a:lnSpc>
              <a:spcBef>
                <a:spcPts val="0"/>
              </a:spcBef>
              <a:spcAft>
                <a:spcPts val="0"/>
              </a:spcAft>
              <a:buClr>
                <a:schemeClr val="dk1"/>
              </a:buClr>
              <a:buSzPct val="100000"/>
              <a:buFont typeface="Arial"/>
              <a:buNone/>
            </a:pPr>
            <a:r>
              <a:rPr lang="en" sz="1100">
                <a:solidFill>
                  <a:schemeClr val="dk1"/>
                </a:solidFill>
                <a:highlight>
                  <a:srgbClr val="FFFFFF"/>
                </a:highlight>
              </a:rPr>
              <a:t>     The Goal: Return to competition. </a:t>
            </a:r>
          </a:p>
          <a:p>
            <a:pPr lvl="0">
              <a:spcBef>
                <a:spcPts val="0"/>
              </a:spcBef>
              <a:buNone/>
            </a:pPr>
            <a:r>
              <a:rPr lang="en"/>
              <a:t>												                 </a:t>
            </a:r>
            <a:r>
              <a:rPr lang="en">
                <a:solidFill>
                  <a:srgbClr val="000000"/>
                </a:solidFill>
                <a:highlight>
                  <a:srgbClr val="FFFFFF"/>
                </a:highlight>
              </a:rPr>
              <a:t> </a:t>
            </a:r>
            <a:r>
              <a:rPr lang="en" sz="1400">
                <a:solidFill>
                  <a:srgbClr val="000000"/>
                </a:solidFill>
                <a:highlight>
                  <a:srgbClr val="FFFFFF"/>
                </a:highlight>
              </a:rPr>
              <a:t>(CDC, 2016a)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04800" y="57150"/>
            <a:ext cx="8520600" cy="580200"/>
          </a:xfrm>
          <a:prstGeom prst="rect">
            <a:avLst/>
          </a:prstGeom>
        </p:spPr>
        <p:txBody>
          <a:bodyPr lIns="91425" tIns="91425" rIns="91425" bIns="91425" anchor="t" anchorCtr="0">
            <a:noAutofit/>
          </a:bodyPr>
          <a:lstStyle/>
          <a:p>
            <a:pPr lvl="0" algn="ctr" rtl="0">
              <a:spcBef>
                <a:spcPts val="0"/>
              </a:spcBef>
              <a:buNone/>
            </a:pPr>
            <a:r>
              <a:rPr lang="en" b="1" dirty="0"/>
              <a:t>Post Concussion Syndrome </a:t>
            </a:r>
          </a:p>
        </p:txBody>
      </p:sp>
      <p:sp>
        <p:nvSpPr>
          <p:cNvPr id="157" name="Shape 157"/>
          <p:cNvSpPr txBox="1">
            <a:spLocks noGrp="1"/>
          </p:cNvSpPr>
          <p:nvPr>
            <p:ph type="body" idx="1"/>
          </p:nvPr>
        </p:nvSpPr>
        <p:spPr>
          <a:xfrm>
            <a:off x="311700" y="738450"/>
            <a:ext cx="8520600" cy="3830400"/>
          </a:xfrm>
          <a:prstGeom prst="rect">
            <a:avLst/>
          </a:prstGeom>
        </p:spPr>
        <p:txBody>
          <a:bodyPr lIns="91425" tIns="91425" rIns="91425" bIns="91425" anchor="t" anchorCtr="0">
            <a:noAutofit/>
          </a:bodyPr>
          <a:lstStyle/>
          <a:p>
            <a:pPr marL="457200" lvl="0" indent="-317500" rtl="0">
              <a:lnSpc>
                <a:spcPct val="100000"/>
              </a:lnSpc>
              <a:spcBef>
                <a:spcPts val="0"/>
              </a:spcBef>
              <a:spcAft>
                <a:spcPts val="600"/>
              </a:spcAft>
              <a:buClr>
                <a:srgbClr val="000000"/>
              </a:buClr>
              <a:buSzPct val="100000"/>
            </a:pPr>
            <a:r>
              <a:rPr lang="en" sz="1200" dirty="0">
                <a:solidFill>
                  <a:srgbClr val="000000"/>
                </a:solidFill>
              </a:rPr>
              <a:t>Some students experience post-concussive symptoms that persist from 6 weeks to 6 months. Post Concussion Syndrome is defined as symptoms lasting 3 months or longer (CDC, 2016). </a:t>
            </a:r>
          </a:p>
          <a:p>
            <a:pPr marL="457200" lvl="0" indent="-317500" rtl="0">
              <a:lnSpc>
                <a:spcPct val="100000"/>
              </a:lnSpc>
              <a:spcBef>
                <a:spcPts val="0"/>
              </a:spcBef>
              <a:spcAft>
                <a:spcPts val="600"/>
              </a:spcAft>
              <a:buClr>
                <a:srgbClr val="000000"/>
              </a:buClr>
              <a:buSzPct val="100000"/>
            </a:pPr>
            <a:r>
              <a:rPr lang="en" sz="1200" dirty="0">
                <a:solidFill>
                  <a:srgbClr val="000000"/>
                </a:solidFill>
              </a:rPr>
              <a:t>Symptoms may include: headache in almost all cases as well as:</a:t>
            </a:r>
          </a:p>
          <a:p>
            <a:pPr marL="914400" lvl="1" indent="-228600" rtl="0">
              <a:lnSpc>
                <a:spcPct val="100000"/>
              </a:lnSpc>
              <a:spcBef>
                <a:spcPts val="0"/>
              </a:spcBef>
              <a:spcAft>
                <a:spcPts val="600"/>
              </a:spcAft>
              <a:buClr>
                <a:srgbClr val="000000"/>
              </a:buClr>
            </a:pPr>
            <a:r>
              <a:rPr lang="en" sz="1200" dirty="0">
                <a:solidFill>
                  <a:srgbClr val="000000"/>
                </a:solidFill>
              </a:rPr>
              <a:t>Dizziness (60% of cases)</a:t>
            </a:r>
          </a:p>
          <a:p>
            <a:pPr marL="914400" lvl="1" indent="-228600" rtl="0">
              <a:lnSpc>
                <a:spcPct val="100000"/>
              </a:lnSpc>
              <a:spcBef>
                <a:spcPts val="0"/>
              </a:spcBef>
              <a:spcAft>
                <a:spcPts val="600"/>
              </a:spcAft>
              <a:buClr>
                <a:srgbClr val="000000"/>
              </a:buClr>
            </a:pPr>
            <a:r>
              <a:rPr lang="en" sz="1200" dirty="0">
                <a:solidFill>
                  <a:srgbClr val="000000"/>
                </a:solidFill>
              </a:rPr>
              <a:t>Hearing loss (20% of cases)</a:t>
            </a:r>
          </a:p>
          <a:p>
            <a:pPr marL="914400" lvl="1" indent="-228600" rtl="0">
              <a:lnSpc>
                <a:spcPct val="100000"/>
              </a:lnSpc>
              <a:spcBef>
                <a:spcPts val="0"/>
              </a:spcBef>
              <a:spcAft>
                <a:spcPts val="600"/>
              </a:spcAft>
              <a:buClr>
                <a:srgbClr val="000000"/>
              </a:buClr>
            </a:pPr>
            <a:r>
              <a:rPr lang="en" sz="1200" dirty="0">
                <a:solidFill>
                  <a:srgbClr val="000000"/>
                </a:solidFill>
              </a:rPr>
              <a:t>Sleep disorders</a:t>
            </a:r>
          </a:p>
          <a:p>
            <a:pPr marL="914400" lvl="1" indent="-228600" rtl="0">
              <a:lnSpc>
                <a:spcPct val="100000"/>
              </a:lnSpc>
              <a:spcBef>
                <a:spcPts val="0"/>
              </a:spcBef>
              <a:spcAft>
                <a:spcPts val="600"/>
              </a:spcAft>
              <a:buClr>
                <a:srgbClr val="000000"/>
              </a:buClr>
            </a:pPr>
            <a:r>
              <a:rPr lang="en" sz="1200" dirty="0">
                <a:solidFill>
                  <a:srgbClr val="000000"/>
                </a:solidFill>
              </a:rPr>
              <a:t>Loss of taste or smell</a:t>
            </a:r>
          </a:p>
          <a:p>
            <a:pPr marL="914400" lvl="1" indent="-228600" rtl="0">
              <a:lnSpc>
                <a:spcPct val="100000"/>
              </a:lnSpc>
              <a:spcBef>
                <a:spcPts val="0"/>
              </a:spcBef>
              <a:spcAft>
                <a:spcPts val="600"/>
              </a:spcAft>
              <a:buClr>
                <a:srgbClr val="000000"/>
              </a:buClr>
            </a:pPr>
            <a:r>
              <a:rPr lang="en" sz="1200" dirty="0">
                <a:solidFill>
                  <a:srgbClr val="000000"/>
                </a:solidFill>
              </a:rPr>
              <a:t>Memory issues</a:t>
            </a:r>
          </a:p>
          <a:p>
            <a:pPr marL="914400" lvl="1" indent="-228600" rtl="0">
              <a:lnSpc>
                <a:spcPct val="100000"/>
              </a:lnSpc>
              <a:spcBef>
                <a:spcPts val="0"/>
              </a:spcBef>
              <a:spcAft>
                <a:spcPts val="600"/>
              </a:spcAft>
              <a:buClr>
                <a:srgbClr val="000000"/>
              </a:buClr>
            </a:pPr>
            <a:r>
              <a:rPr lang="en" sz="1200" dirty="0">
                <a:solidFill>
                  <a:srgbClr val="000000"/>
                </a:solidFill>
              </a:rPr>
              <a:t>Attention issues</a:t>
            </a:r>
          </a:p>
          <a:p>
            <a:pPr marL="457200" lvl="0" indent="-317500" rtl="0">
              <a:lnSpc>
                <a:spcPct val="100000"/>
              </a:lnSpc>
              <a:spcBef>
                <a:spcPts val="0"/>
              </a:spcBef>
              <a:spcAft>
                <a:spcPts val="600"/>
              </a:spcAft>
              <a:buClr>
                <a:schemeClr val="dk1"/>
              </a:buClr>
              <a:buSzPct val="100000"/>
            </a:pPr>
            <a:r>
              <a:rPr lang="en" sz="1200" dirty="0">
                <a:solidFill>
                  <a:schemeClr val="dk1"/>
                </a:solidFill>
              </a:rPr>
              <a:t>Student should be referred to a concussion specialist.</a:t>
            </a:r>
          </a:p>
          <a:p>
            <a:pPr marL="457200" lvl="0" indent="-317500" rtl="0">
              <a:lnSpc>
                <a:spcPct val="100000"/>
              </a:lnSpc>
              <a:spcBef>
                <a:spcPts val="0"/>
              </a:spcBef>
              <a:spcAft>
                <a:spcPts val="600"/>
              </a:spcAft>
              <a:buClr>
                <a:schemeClr val="dk1"/>
              </a:buClr>
              <a:buSzPct val="100000"/>
            </a:pPr>
            <a:r>
              <a:rPr lang="en" sz="1200" dirty="0">
                <a:solidFill>
                  <a:schemeClr val="dk1"/>
                </a:solidFill>
              </a:rPr>
              <a:t>Accommodations at school will </a:t>
            </a:r>
            <a:r>
              <a:rPr lang="en" sz="1200" dirty="0" smtClean="0">
                <a:solidFill>
                  <a:schemeClr val="dk1"/>
                </a:solidFill>
              </a:rPr>
              <a:t>have become </a:t>
            </a:r>
            <a:r>
              <a:rPr lang="en" sz="1200" dirty="0">
                <a:solidFill>
                  <a:schemeClr val="dk1"/>
                </a:solidFill>
              </a:rPr>
              <a:t>more complex:</a:t>
            </a:r>
          </a:p>
          <a:p>
            <a:pPr marL="914400" lvl="1" indent="-228600" rtl="0">
              <a:lnSpc>
                <a:spcPct val="100000"/>
              </a:lnSpc>
              <a:spcBef>
                <a:spcPts val="0"/>
              </a:spcBef>
              <a:spcAft>
                <a:spcPts val="600"/>
              </a:spcAft>
              <a:buClr>
                <a:schemeClr val="dk1"/>
              </a:buClr>
            </a:pPr>
            <a:r>
              <a:rPr lang="en" sz="1200" dirty="0">
                <a:solidFill>
                  <a:schemeClr val="dk1"/>
                </a:solidFill>
              </a:rPr>
              <a:t>Adjusting school day (shortening it by removing a class, medically exempting from PE and other classes as needed)</a:t>
            </a:r>
          </a:p>
          <a:p>
            <a:pPr marL="914400" lvl="1" indent="-228600" rtl="0">
              <a:lnSpc>
                <a:spcPct val="100000"/>
              </a:lnSpc>
              <a:spcBef>
                <a:spcPts val="0"/>
              </a:spcBef>
              <a:spcAft>
                <a:spcPts val="600"/>
              </a:spcAft>
              <a:buClr>
                <a:schemeClr val="dk1"/>
              </a:buClr>
            </a:pPr>
            <a:r>
              <a:rPr lang="en" sz="1200" dirty="0">
                <a:solidFill>
                  <a:schemeClr val="dk1"/>
                </a:solidFill>
              </a:rPr>
              <a:t>Tutoring (homebound tutoring support)</a:t>
            </a:r>
          </a:p>
          <a:p>
            <a:pPr marL="914400" lvl="1" indent="-228600" rtl="0">
              <a:lnSpc>
                <a:spcPct val="100000"/>
              </a:lnSpc>
              <a:spcBef>
                <a:spcPts val="0"/>
              </a:spcBef>
              <a:spcAft>
                <a:spcPts val="600"/>
              </a:spcAft>
              <a:buClr>
                <a:schemeClr val="dk1"/>
              </a:buClr>
            </a:pPr>
            <a:r>
              <a:rPr lang="en" sz="1200" dirty="0">
                <a:solidFill>
                  <a:schemeClr val="dk1"/>
                </a:solidFill>
              </a:rPr>
              <a:t>Changing course levels (honors to “regular</a:t>
            </a:r>
            <a:r>
              <a:rPr lang="en" sz="1200" dirty="0" smtClean="0">
                <a:solidFill>
                  <a:schemeClr val="dk1"/>
                </a:solidFill>
              </a:rPr>
              <a:t>”)                                                                                   </a:t>
            </a:r>
            <a:endParaRPr lang="en" sz="1200" dirty="0">
              <a:solidFill>
                <a:schemeClr val="dk1"/>
              </a:solidFill>
            </a:endParaRPr>
          </a:p>
          <a:p>
            <a:pPr>
              <a:spcAft>
                <a:spcPts val="600"/>
              </a:spcAft>
            </a:pPr>
            <a:r>
              <a:rPr lang="en" sz="1200" dirty="0" smtClean="0">
                <a:solidFill>
                  <a:schemeClr val="dk1"/>
                </a:solidFill>
              </a:rPr>
              <a:t>  504 plan                                                                                                   </a:t>
            </a:r>
            <a:r>
              <a:rPr lang="en-US" sz="1000" dirty="0" smtClean="0"/>
              <a:t>(</a:t>
            </a:r>
            <a:r>
              <a:rPr lang="en-US" sz="1000" dirty="0"/>
              <a:t>Lurie Children’s Hospital, Institute of Sports Medicine, </a:t>
            </a:r>
            <a:r>
              <a:rPr lang="en-US" sz="1000" dirty="0" smtClean="0"/>
              <a:t>2015)</a:t>
            </a:r>
            <a:endParaRPr lang="en" sz="1200" dirty="0">
              <a:solidFill>
                <a:schemeClr val="dk1"/>
              </a:solidFill>
            </a:endParaRPr>
          </a:p>
          <a:p>
            <a:pPr lvl="0">
              <a:lnSpc>
                <a:spcPct val="100000"/>
              </a:lnSpc>
              <a:spcAft>
                <a:spcPts val="600"/>
              </a:spcAft>
            </a:pPr>
            <a:r>
              <a:rPr lang="en" sz="1200" dirty="0">
                <a:solidFill>
                  <a:schemeClr val="dk1"/>
                </a:solidFill>
              </a:rPr>
              <a:t>Accommodations may become modifications requiring the support of an IEP.</a:t>
            </a:r>
            <a:endParaRPr sz="1200" dirty="0">
              <a:solidFill>
                <a:schemeClr val="dk1"/>
              </a:solidFill>
            </a:endParaRPr>
          </a:p>
          <a:p>
            <a:pPr lvl="0" rtl="0">
              <a:spcBef>
                <a:spcPts val="0"/>
              </a:spcBef>
              <a:buNone/>
            </a:pPr>
            <a:endParaRPr sz="1200" dirty="0"/>
          </a:p>
          <a:p>
            <a:pPr lvl="0" rtl="0">
              <a:spcBef>
                <a:spcPts val="0"/>
              </a:spcBef>
              <a:buNone/>
            </a:pPr>
            <a:endParaRPr sz="1200" dirty="0"/>
          </a:p>
          <a:p>
            <a:pPr lvl="0" rtl="0">
              <a:spcBef>
                <a:spcPts val="0"/>
              </a:spcBef>
              <a:buNone/>
            </a:pPr>
            <a:endParaRPr sz="1200" dirty="0"/>
          </a:p>
        </p:txBody>
      </p:sp>
    </p:spTree>
    <p:extLst>
      <p:ext uri="{BB962C8B-B14F-4D97-AF65-F5344CB8AC3E}">
        <p14:creationId xmlns:p14="http://schemas.microsoft.com/office/powerpoint/2010/main" val="40741320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b="1" dirty="0"/>
              <a:t>Second Impact Syndrome (SIS)</a:t>
            </a:r>
          </a:p>
        </p:txBody>
      </p:sp>
      <p:sp>
        <p:nvSpPr>
          <p:cNvPr id="306" name="Shape 30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17500" rtl="0">
              <a:lnSpc>
                <a:spcPct val="100000"/>
              </a:lnSpc>
              <a:spcBef>
                <a:spcPts val="0"/>
              </a:spcBef>
              <a:spcAft>
                <a:spcPts val="1000"/>
              </a:spcAft>
              <a:buClr>
                <a:srgbClr val="000000"/>
              </a:buClr>
              <a:buSzPct val="100000"/>
              <a:buFont typeface="Arial" charset="0"/>
              <a:buChar char="•"/>
            </a:pPr>
            <a:r>
              <a:rPr lang="en" sz="1400" dirty="0" smtClean="0">
                <a:solidFill>
                  <a:srgbClr val="000000"/>
                </a:solidFill>
              </a:rPr>
              <a:t>Definition</a:t>
            </a:r>
            <a:r>
              <a:rPr lang="en" sz="1400" dirty="0">
                <a:solidFill>
                  <a:srgbClr val="000000"/>
                </a:solidFill>
              </a:rPr>
              <a:t>: An individual who sustained a head injury receives a second head injury before the brain has recovered from the first injury. </a:t>
            </a:r>
            <a:endParaRPr lang="en" sz="1400" dirty="0" smtClean="0">
              <a:solidFill>
                <a:srgbClr val="000000"/>
              </a:solidFill>
            </a:endParaRPr>
          </a:p>
          <a:p>
            <a:pPr marL="457200" lvl="0" indent="-317500" rtl="0">
              <a:lnSpc>
                <a:spcPct val="100000"/>
              </a:lnSpc>
              <a:spcBef>
                <a:spcPts val="0"/>
              </a:spcBef>
              <a:spcAft>
                <a:spcPts val="1000"/>
              </a:spcAft>
              <a:buClr>
                <a:srgbClr val="000000"/>
              </a:buClr>
              <a:buSzPct val="100000"/>
              <a:buFont typeface="Arial" charset="0"/>
              <a:buChar char="•"/>
            </a:pPr>
            <a:r>
              <a:rPr lang="en" sz="1400" dirty="0" smtClean="0">
                <a:solidFill>
                  <a:schemeClr val="dk1"/>
                </a:solidFill>
              </a:rPr>
              <a:t>Cause </a:t>
            </a:r>
            <a:r>
              <a:rPr lang="en" sz="1400" dirty="0">
                <a:solidFill>
                  <a:schemeClr val="dk1"/>
                </a:solidFill>
              </a:rPr>
              <a:t>does not have to be a direct blow to the head, but may be caused by a hit to the side, chest, or back that jerks the </a:t>
            </a:r>
            <a:r>
              <a:rPr lang="en" sz="1400" dirty="0" smtClean="0">
                <a:solidFill>
                  <a:schemeClr val="dk1"/>
                </a:solidFill>
              </a:rPr>
              <a:t>head.</a:t>
            </a:r>
          </a:p>
          <a:p>
            <a:pPr marL="457200" lvl="0" indent="-317500" rtl="0">
              <a:lnSpc>
                <a:spcPct val="100000"/>
              </a:lnSpc>
              <a:spcBef>
                <a:spcPts val="0"/>
              </a:spcBef>
              <a:spcAft>
                <a:spcPts val="1000"/>
              </a:spcAft>
              <a:buClr>
                <a:srgbClr val="000000"/>
              </a:buClr>
              <a:buSzPct val="100000"/>
              <a:buFont typeface="Arial" charset="0"/>
              <a:buChar char="•"/>
            </a:pPr>
            <a:r>
              <a:rPr lang="en" sz="1400" dirty="0" smtClean="0">
                <a:solidFill>
                  <a:srgbClr val="000000"/>
                </a:solidFill>
              </a:rPr>
              <a:t>A </a:t>
            </a:r>
            <a:r>
              <a:rPr lang="en" sz="1400" dirty="0">
                <a:solidFill>
                  <a:srgbClr val="000000"/>
                </a:solidFill>
              </a:rPr>
              <a:t>severe form of reinjury that results in the loss of the brain’s ability to auto-regulate blood flow resulting in rapid swelling of the brain. </a:t>
            </a:r>
            <a:endParaRPr lang="en" sz="1400" dirty="0" smtClean="0">
              <a:solidFill>
                <a:srgbClr val="000000"/>
              </a:solidFill>
            </a:endParaRPr>
          </a:p>
          <a:p>
            <a:pPr marL="457200" lvl="0" indent="-317500" rtl="0">
              <a:lnSpc>
                <a:spcPct val="100000"/>
              </a:lnSpc>
              <a:spcBef>
                <a:spcPts val="0"/>
              </a:spcBef>
              <a:spcAft>
                <a:spcPts val="1000"/>
              </a:spcAft>
              <a:buClr>
                <a:srgbClr val="000000"/>
              </a:buClr>
              <a:buSzPct val="100000"/>
              <a:buFont typeface="Arial" charset="0"/>
              <a:buChar char="•"/>
            </a:pPr>
            <a:r>
              <a:rPr lang="en" sz="1400" dirty="0" smtClean="0">
                <a:solidFill>
                  <a:schemeClr val="dk1"/>
                </a:solidFill>
              </a:rPr>
              <a:t>Differs </a:t>
            </a:r>
            <a:r>
              <a:rPr lang="en" sz="1400" dirty="0">
                <a:solidFill>
                  <a:schemeClr val="dk1"/>
                </a:solidFill>
              </a:rPr>
              <a:t>from other concussions by the symptomatology presented on the </a:t>
            </a:r>
            <a:r>
              <a:rPr lang="en" sz="1400" dirty="0" smtClean="0">
                <a:solidFill>
                  <a:schemeClr val="dk1"/>
                </a:solidFill>
              </a:rPr>
              <a:t>field.</a:t>
            </a:r>
          </a:p>
          <a:p>
            <a:pPr marL="457200" lvl="0" indent="-317500" rtl="0">
              <a:lnSpc>
                <a:spcPct val="100000"/>
              </a:lnSpc>
              <a:spcBef>
                <a:spcPts val="0"/>
              </a:spcBef>
              <a:spcAft>
                <a:spcPts val="1000"/>
              </a:spcAft>
              <a:buClr>
                <a:srgbClr val="000000"/>
              </a:buClr>
              <a:buSzPct val="100000"/>
              <a:buFont typeface="Arial" charset="0"/>
              <a:buChar char="•"/>
            </a:pPr>
            <a:r>
              <a:rPr lang="en" sz="1400" dirty="0" smtClean="0">
                <a:solidFill>
                  <a:srgbClr val="000000"/>
                </a:solidFill>
              </a:rPr>
              <a:t>Symptoms </a:t>
            </a:r>
            <a:r>
              <a:rPr lang="en" sz="1400" dirty="0">
                <a:solidFill>
                  <a:srgbClr val="000000"/>
                </a:solidFill>
              </a:rPr>
              <a:t>progress </a:t>
            </a:r>
            <a:r>
              <a:rPr lang="en" sz="1400" dirty="0" smtClean="0">
                <a:solidFill>
                  <a:srgbClr val="000000"/>
                </a:solidFill>
              </a:rPr>
              <a:t>quickly.</a:t>
            </a:r>
          </a:p>
          <a:p>
            <a:pPr marL="457200" lvl="0" indent="-317500" rtl="0">
              <a:lnSpc>
                <a:spcPct val="100000"/>
              </a:lnSpc>
              <a:spcBef>
                <a:spcPts val="0"/>
              </a:spcBef>
              <a:spcAft>
                <a:spcPts val="1000"/>
              </a:spcAft>
              <a:buClr>
                <a:srgbClr val="000000"/>
              </a:buClr>
              <a:buSzPct val="100000"/>
              <a:buFont typeface="Arial" charset="0"/>
              <a:buChar char="•"/>
            </a:pPr>
            <a:r>
              <a:rPr lang="en" sz="1400" dirty="0" smtClean="0">
                <a:solidFill>
                  <a:srgbClr val="000000"/>
                </a:solidFill>
              </a:rPr>
              <a:t>Can </a:t>
            </a:r>
            <a:r>
              <a:rPr lang="en" sz="1400" dirty="0">
                <a:solidFill>
                  <a:srgbClr val="000000"/>
                </a:solidFill>
              </a:rPr>
              <a:t>have catastrophic or fatal </a:t>
            </a:r>
            <a:r>
              <a:rPr lang="en" sz="1400" dirty="0" smtClean="0">
                <a:solidFill>
                  <a:srgbClr val="000000"/>
                </a:solidFill>
              </a:rPr>
              <a:t>results.</a:t>
            </a:r>
          </a:p>
          <a:p>
            <a:pPr marL="457200" lvl="0" indent="-317500" rtl="0">
              <a:lnSpc>
                <a:spcPct val="100000"/>
              </a:lnSpc>
              <a:spcBef>
                <a:spcPts val="0"/>
              </a:spcBef>
              <a:spcAft>
                <a:spcPts val="1000"/>
              </a:spcAft>
              <a:buClr>
                <a:srgbClr val="000000"/>
              </a:buClr>
              <a:buSzPct val="100000"/>
              <a:buFont typeface="Arial" charset="0"/>
              <a:buChar char="•"/>
            </a:pPr>
            <a:r>
              <a:rPr lang="en" sz="1400" dirty="0" smtClean="0">
                <a:solidFill>
                  <a:schemeClr val="dk1"/>
                </a:solidFill>
              </a:rPr>
              <a:t>Prevalence </a:t>
            </a:r>
            <a:r>
              <a:rPr lang="en" sz="1400" dirty="0">
                <a:solidFill>
                  <a:schemeClr val="dk1"/>
                </a:solidFill>
              </a:rPr>
              <a:t>is </a:t>
            </a:r>
            <a:r>
              <a:rPr lang="en" sz="1400" dirty="0" smtClean="0">
                <a:solidFill>
                  <a:schemeClr val="dk1"/>
                </a:solidFill>
              </a:rPr>
              <a:t>rare.</a:t>
            </a:r>
          </a:p>
          <a:p>
            <a:pPr marL="457200" lvl="0" indent="-317500" rtl="0">
              <a:lnSpc>
                <a:spcPct val="100000"/>
              </a:lnSpc>
              <a:spcBef>
                <a:spcPts val="0"/>
              </a:spcBef>
              <a:spcAft>
                <a:spcPts val="1000"/>
              </a:spcAft>
              <a:buClr>
                <a:srgbClr val="000000"/>
              </a:buClr>
              <a:buSzPct val="100000"/>
              <a:buFont typeface="Arial" charset="0"/>
              <a:buChar char="•"/>
            </a:pPr>
            <a:r>
              <a:rPr lang="en" sz="1400" dirty="0" smtClean="0">
                <a:solidFill>
                  <a:srgbClr val="000000"/>
                </a:solidFill>
              </a:rPr>
              <a:t>Noted </a:t>
            </a:r>
            <a:r>
              <a:rPr lang="en" sz="1400" dirty="0">
                <a:solidFill>
                  <a:srgbClr val="000000"/>
                </a:solidFill>
              </a:rPr>
              <a:t>primarily in high school athletes. </a:t>
            </a:r>
            <a:r>
              <a:rPr lang="en" sz="1400" dirty="0" smtClean="0">
                <a:solidFill>
                  <a:srgbClr val="000000"/>
                </a:solidFill>
              </a:rPr>
              <a:t>    </a:t>
            </a:r>
          </a:p>
          <a:p>
            <a:pPr marL="139700" lvl="0" rtl="0">
              <a:lnSpc>
                <a:spcPct val="100000"/>
              </a:lnSpc>
              <a:spcBef>
                <a:spcPts val="0"/>
              </a:spcBef>
              <a:spcAft>
                <a:spcPts val="1000"/>
              </a:spcAft>
              <a:buClr>
                <a:srgbClr val="000000"/>
              </a:buClr>
              <a:buSzPct val="100000"/>
            </a:pPr>
            <a:r>
              <a:rPr lang="en" sz="1400" dirty="0" smtClean="0">
                <a:solidFill>
                  <a:srgbClr val="000000"/>
                </a:solidFill>
              </a:rPr>
              <a:t>                                                                                            (</a:t>
            </a:r>
            <a:r>
              <a:rPr lang="en" sz="1400" dirty="0">
                <a:solidFill>
                  <a:srgbClr val="000000"/>
                </a:solidFill>
              </a:rPr>
              <a:t>Cobb &amp; Battin, 2004)</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258225" y="278296"/>
            <a:ext cx="8574075" cy="739429"/>
          </a:xfrm>
          <a:prstGeom prst="rect">
            <a:avLst/>
          </a:prstGeom>
        </p:spPr>
        <p:txBody>
          <a:bodyPr lIns="91425" tIns="91425" rIns="91425" bIns="91425" anchor="t" anchorCtr="0">
            <a:noAutofit/>
          </a:bodyPr>
          <a:lstStyle/>
          <a:p>
            <a:pPr lvl="0" algn="ctr" rtl="0">
              <a:spcBef>
                <a:spcPts val="0"/>
              </a:spcBef>
              <a:buNone/>
            </a:pPr>
            <a:r>
              <a:rPr lang="en" sz="2400" b="1" dirty="0" smtClean="0"/>
              <a:t>School </a:t>
            </a:r>
            <a:r>
              <a:rPr lang="en" sz="2400" b="1" dirty="0"/>
              <a:t>Nurse’s Role: </a:t>
            </a:r>
            <a:r>
              <a:rPr lang="en" sz="2400" b="1" dirty="0">
                <a:solidFill>
                  <a:srgbClr val="FF0000"/>
                </a:solidFill>
              </a:rPr>
              <a:t>Concussion Oversight Team Leader</a:t>
            </a:r>
          </a:p>
        </p:txBody>
      </p:sp>
      <p:sp>
        <p:nvSpPr>
          <p:cNvPr id="312" name="Shape 312"/>
          <p:cNvSpPr txBox="1">
            <a:spLocks noGrp="1"/>
          </p:cNvSpPr>
          <p:nvPr>
            <p:ph type="body" idx="1"/>
          </p:nvPr>
        </p:nvSpPr>
        <p:spPr>
          <a:xfrm>
            <a:off x="258225" y="662609"/>
            <a:ext cx="8520600" cy="3715165"/>
          </a:xfrm>
          <a:prstGeom prst="rect">
            <a:avLst/>
          </a:prstGeom>
        </p:spPr>
        <p:txBody>
          <a:bodyPr lIns="91425" tIns="91425" rIns="91425" bIns="91425" anchor="t" anchorCtr="0">
            <a:noAutofit/>
          </a:bodyPr>
          <a:lstStyle/>
          <a:p>
            <a:pPr lvl="0" algn="ctr" rtl="0">
              <a:spcBef>
                <a:spcPts val="0"/>
              </a:spcBef>
              <a:buNone/>
            </a:pPr>
            <a:r>
              <a:rPr lang="en" sz="2400" b="1" dirty="0">
                <a:solidFill>
                  <a:srgbClr val="0000FF"/>
                </a:solidFill>
              </a:rPr>
              <a:t>Concussion Oversight Team:</a:t>
            </a:r>
          </a:p>
          <a:p>
            <a:pPr lvl="0" rtl="0">
              <a:lnSpc>
                <a:spcPct val="100000"/>
              </a:lnSpc>
              <a:spcBef>
                <a:spcPts val="0"/>
              </a:spcBef>
              <a:buNone/>
            </a:pPr>
            <a:r>
              <a:rPr lang="en" dirty="0"/>
              <a:t>School Nurse		         </a:t>
            </a:r>
            <a:r>
              <a:rPr lang="en" dirty="0" smtClean="0"/>
              <a:t>			          School </a:t>
            </a:r>
            <a:r>
              <a:rPr lang="en" dirty="0"/>
              <a:t>Psychologist</a:t>
            </a:r>
          </a:p>
          <a:p>
            <a:pPr>
              <a:lnSpc>
                <a:spcPct val="100000"/>
              </a:lnSpc>
            </a:pPr>
            <a:r>
              <a:rPr lang="en" dirty="0"/>
              <a:t>School Counselor					          </a:t>
            </a:r>
            <a:r>
              <a:rPr lang="en" dirty="0" smtClean="0"/>
              <a:t>Athletic </a:t>
            </a:r>
            <a:r>
              <a:rPr lang="en" dirty="0"/>
              <a:t>Director</a:t>
            </a:r>
          </a:p>
          <a:p>
            <a:pPr lvl="0">
              <a:lnSpc>
                <a:spcPct val="100000"/>
              </a:lnSpc>
            </a:pPr>
            <a:r>
              <a:rPr lang="en" dirty="0" smtClean="0"/>
              <a:t>Physician</a:t>
            </a:r>
            <a:r>
              <a:rPr lang="en" dirty="0"/>
              <a:t>					 </a:t>
            </a:r>
            <a:r>
              <a:rPr lang="en" dirty="0" smtClean="0"/>
              <a:t>         PE </a:t>
            </a:r>
            <a:r>
              <a:rPr lang="en" dirty="0"/>
              <a:t>Teacher </a:t>
            </a:r>
            <a:endParaRPr lang="en" dirty="0" smtClean="0"/>
          </a:p>
          <a:p>
            <a:pPr lvl="0">
              <a:lnSpc>
                <a:spcPct val="100000"/>
              </a:lnSpc>
            </a:pPr>
            <a:r>
              <a:rPr lang="en" dirty="0" smtClean="0"/>
              <a:t>Teachers </a:t>
            </a:r>
            <a:r>
              <a:rPr lang="en" dirty="0"/>
              <a:t>					 </a:t>
            </a:r>
            <a:r>
              <a:rPr lang="en" dirty="0" smtClean="0"/>
              <a:t>         Coach                                        </a:t>
            </a:r>
            <a:endParaRPr lang="en" dirty="0"/>
          </a:p>
          <a:p>
            <a:pPr>
              <a:lnSpc>
                <a:spcPct val="100000"/>
              </a:lnSpc>
            </a:pPr>
            <a:r>
              <a:rPr lang="en" dirty="0"/>
              <a:t>Administrator 					</a:t>
            </a:r>
            <a:r>
              <a:rPr lang="en" dirty="0" smtClean="0"/>
              <a:t>          School </a:t>
            </a:r>
            <a:r>
              <a:rPr lang="en" dirty="0"/>
              <a:t>Social Worker </a:t>
            </a:r>
          </a:p>
          <a:p>
            <a:pPr lvl="0">
              <a:lnSpc>
                <a:spcPct val="100000"/>
              </a:lnSpc>
            </a:pPr>
            <a:r>
              <a:rPr lang="en" dirty="0"/>
              <a:t>Parent 						 </a:t>
            </a:r>
            <a:r>
              <a:rPr lang="en" dirty="0" smtClean="0"/>
              <a:t>         Athletic </a:t>
            </a:r>
            <a:r>
              <a:rPr lang="en" dirty="0"/>
              <a:t>Trainer </a:t>
            </a:r>
          </a:p>
          <a:p>
            <a:pPr lvl="0">
              <a:lnSpc>
                <a:spcPct val="100000"/>
              </a:lnSpc>
            </a:pPr>
            <a:r>
              <a:rPr lang="en" dirty="0" smtClean="0"/>
              <a:t>Special </a:t>
            </a:r>
            <a:r>
              <a:rPr lang="en" dirty="0"/>
              <a:t>Education Representative							</a:t>
            </a:r>
          </a:p>
        </p:txBody>
      </p:sp>
      <p:pic>
        <p:nvPicPr>
          <p:cNvPr id="313" name="Shape 313"/>
          <p:cNvPicPr preferRelativeResize="0"/>
          <p:nvPr/>
        </p:nvPicPr>
        <p:blipFill rotWithShape="1">
          <a:blip r:embed="rId3">
            <a:alphaModFix/>
          </a:blip>
          <a:srcRect/>
          <a:stretch/>
        </p:blipFill>
        <p:spPr>
          <a:xfrm>
            <a:off x="2979019" y="1974516"/>
            <a:ext cx="2524200" cy="1809900"/>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311700" y="171450"/>
            <a:ext cx="8520600" cy="567000"/>
          </a:xfrm>
          <a:prstGeom prst="rect">
            <a:avLst/>
          </a:prstGeom>
        </p:spPr>
        <p:txBody>
          <a:bodyPr lIns="91425" tIns="91425" rIns="91425" bIns="91425" anchor="t" anchorCtr="0">
            <a:noAutofit/>
          </a:bodyPr>
          <a:lstStyle/>
          <a:p>
            <a:pPr lvl="0">
              <a:spcBef>
                <a:spcPts val="0"/>
              </a:spcBef>
              <a:buNone/>
            </a:pPr>
            <a:r>
              <a:rPr lang="en" sz="2400" b="1"/>
              <a:t>Developing a Concussion Protocol - Things to Consider</a:t>
            </a:r>
          </a:p>
        </p:txBody>
      </p:sp>
      <p:sp>
        <p:nvSpPr>
          <p:cNvPr id="319" name="Shape 319"/>
          <p:cNvSpPr txBox="1">
            <a:spLocks noGrp="1"/>
          </p:cNvSpPr>
          <p:nvPr>
            <p:ph type="body" idx="1"/>
          </p:nvPr>
        </p:nvSpPr>
        <p:spPr>
          <a:xfrm>
            <a:off x="311700" y="738450"/>
            <a:ext cx="8520600" cy="3843600"/>
          </a:xfrm>
          <a:prstGeom prst="rect">
            <a:avLst/>
          </a:prstGeom>
        </p:spPr>
        <p:txBody>
          <a:bodyPr lIns="91425" tIns="91425" rIns="91425" bIns="91425" anchor="t" anchorCtr="0">
            <a:noAutofit/>
          </a:bodyPr>
          <a:lstStyle/>
          <a:p>
            <a:pPr marL="457200" lvl="0" indent="-228600" rtl="0">
              <a:lnSpc>
                <a:spcPct val="100000"/>
              </a:lnSpc>
              <a:spcBef>
                <a:spcPts val="0"/>
              </a:spcBef>
              <a:spcAft>
                <a:spcPts val="1000"/>
              </a:spcAft>
              <a:buClr>
                <a:srgbClr val="000000"/>
              </a:buClr>
              <a:buChar char="●"/>
            </a:pPr>
            <a:r>
              <a:rPr lang="en" dirty="0">
                <a:solidFill>
                  <a:srgbClr val="000000"/>
                </a:solidFill>
              </a:rPr>
              <a:t>Identify the issue/collect data = show the need</a:t>
            </a:r>
          </a:p>
          <a:p>
            <a:pPr marL="457200" lvl="0" indent="-228600" rtl="0">
              <a:lnSpc>
                <a:spcPct val="100000"/>
              </a:lnSpc>
              <a:spcBef>
                <a:spcPts val="0"/>
              </a:spcBef>
              <a:spcAft>
                <a:spcPts val="1000"/>
              </a:spcAft>
              <a:buClr>
                <a:srgbClr val="000000"/>
              </a:buClr>
              <a:buChar char="●"/>
            </a:pPr>
            <a:r>
              <a:rPr lang="en" dirty="0">
                <a:solidFill>
                  <a:srgbClr val="000000"/>
                </a:solidFill>
              </a:rPr>
              <a:t>Learn more about the issue - evidence based research, laws</a:t>
            </a:r>
          </a:p>
          <a:p>
            <a:pPr marL="457200" lvl="0" indent="-228600" rtl="0">
              <a:lnSpc>
                <a:spcPct val="100000"/>
              </a:lnSpc>
              <a:spcBef>
                <a:spcPts val="0"/>
              </a:spcBef>
              <a:spcAft>
                <a:spcPts val="1000"/>
              </a:spcAft>
              <a:buClr>
                <a:srgbClr val="000000"/>
              </a:buClr>
              <a:buChar char="●"/>
            </a:pPr>
            <a:r>
              <a:rPr lang="en" dirty="0">
                <a:solidFill>
                  <a:srgbClr val="000000"/>
                </a:solidFill>
              </a:rPr>
              <a:t>Contact school nursing colleagues and resources, local experts</a:t>
            </a:r>
          </a:p>
          <a:p>
            <a:pPr marL="457200" lvl="0" indent="-228600" rtl="0">
              <a:lnSpc>
                <a:spcPct val="100000"/>
              </a:lnSpc>
              <a:spcBef>
                <a:spcPts val="0"/>
              </a:spcBef>
              <a:spcAft>
                <a:spcPts val="1000"/>
              </a:spcAft>
              <a:buClr>
                <a:srgbClr val="000000"/>
              </a:buClr>
              <a:buChar char="●"/>
            </a:pPr>
            <a:r>
              <a:rPr lang="en" dirty="0">
                <a:solidFill>
                  <a:srgbClr val="000000"/>
                </a:solidFill>
              </a:rPr>
              <a:t>Policy vs. Protocol - know the difference</a:t>
            </a:r>
          </a:p>
          <a:p>
            <a:pPr lvl="0" rtl="0">
              <a:lnSpc>
                <a:spcPct val="100000"/>
              </a:lnSpc>
              <a:spcBef>
                <a:spcPts val="0"/>
              </a:spcBef>
              <a:spcAft>
                <a:spcPts val="1000"/>
              </a:spcAft>
              <a:buNone/>
            </a:pPr>
            <a:r>
              <a:rPr lang="en" b="1" dirty="0">
                <a:solidFill>
                  <a:srgbClr val="000000"/>
                </a:solidFill>
              </a:rPr>
              <a:t>Protocol:</a:t>
            </a:r>
            <a:r>
              <a:rPr lang="en" dirty="0">
                <a:solidFill>
                  <a:srgbClr val="000000"/>
                </a:solidFill>
              </a:rPr>
              <a:t>  </a:t>
            </a:r>
            <a:r>
              <a:rPr lang="en" sz="1400" dirty="0">
                <a:solidFill>
                  <a:srgbClr val="000000"/>
                </a:solidFill>
              </a:rPr>
              <a:t>An agreed framework outlining the care that will be provided to patients in a designated area of practice. They do not describe how a procedure is performed, but why, where, when and by whom the care is given.(University of Wisconsin-Madison, Health Sciences, 2016)</a:t>
            </a:r>
          </a:p>
          <a:p>
            <a:pPr lvl="0" rtl="0">
              <a:lnSpc>
                <a:spcPct val="100000"/>
              </a:lnSpc>
              <a:spcBef>
                <a:spcPts val="0"/>
              </a:spcBef>
              <a:spcAft>
                <a:spcPts val="1000"/>
              </a:spcAft>
              <a:buNone/>
            </a:pPr>
            <a:r>
              <a:rPr lang="en" b="1" dirty="0">
                <a:solidFill>
                  <a:srgbClr val="000000"/>
                </a:solidFill>
              </a:rPr>
              <a:t>Policy:</a:t>
            </a:r>
            <a:r>
              <a:rPr lang="en" sz="1400" dirty="0">
                <a:solidFill>
                  <a:srgbClr val="000000"/>
                </a:solidFill>
              </a:rPr>
              <a:t>  A formal written statement detailing the particular action to be taken in a particular situation that is contractually binding. (University of Wisconsin-Madison, Health Sciences, 2016)</a:t>
            </a:r>
          </a:p>
          <a:p>
            <a:pPr marL="457200" lvl="0" indent="-228600" rtl="0">
              <a:lnSpc>
                <a:spcPct val="100000"/>
              </a:lnSpc>
              <a:spcBef>
                <a:spcPts val="0"/>
              </a:spcBef>
              <a:spcAft>
                <a:spcPts val="1000"/>
              </a:spcAft>
              <a:buClr>
                <a:srgbClr val="000000"/>
              </a:buClr>
              <a:buChar char="●"/>
            </a:pPr>
            <a:r>
              <a:rPr lang="en" dirty="0">
                <a:solidFill>
                  <a:srgbClr val="000000"/>
                </a:solidFill>
              </a:rPr>
              <a:t>Identify stakeholders</a:t>
            </a:r>
          </a:p>
          <a:p>
            <a:pPr marL="457200" lvl="0" indent="-228600" rtl="0">
              <a:lnSpc>
                <a:spcPct val="100000"/>
              </a:lnSpc>
              <a:spcBef>
                <a:spcPts val="0"/>
              </a:spcBef>
              <a:spcAft>
                <a:spcPts val="1000"/>
              </a:spcAft>
              <a:buClr>
                <a:srgbClr val="000000"/>
              </a:buClr>
              <a:buChar char="●"/>
            </a:pPr>
            <a:r>
              <a:rPr lang="en" dirty="0">
                <a:solidFill>
                  <a:srgbClr val="000000"/>
                </a:solidFill>
              </a:rPr>
              <a:t>Create a plan (rough draft, timeline)					</a:t>
            </a:r>
          </a:p>
          <a:p>
            <a:pPr marL="457200" lvl="0" indent="-228600">
              <a:lnSpc>
                <a:spcPct val="100000"/>
              </a:lnSpc>
              <a:spcBef>
                <a:spcPts val="0"/>
              </a:spcBef>
              <a:spcAft>
                <a:spcPts val="1000"/>
              </a:spcAft>
              <a:buClr>
                <a:srgbClr val="000000"/>
              </a:buClr>
              <a:buChar char="●"/>
            </a:pPr>
            <a:r>
              <a:rPr lang="en" dirty="0">
                <a:solidFill>
                  <a:srgbClr val="000000"/>
                </a:solidFill>
              </a:rPr>
              <a:t>Present information and plan to stakeholders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ctrTitle"/>
          </p:nvPr>
        </p:nvSpPr>
        <p:spPr>
          <a:xfrm>
            <a:off x="162000" y="209925"/>
            <a:ext cx="8756400" cy="720300"/>
          </a:xfrm>
          <a:prstGeom prst="rect">
            <a:avLst/>
          </a:prstGeom>
        </p:spPr>
        <p:txBody>
          <a:bodyPr lIns="91425" tIns="91425" rIns="91425" bIns="91425" anchor="b" anchorCtr="0">
            <a:noAutofit/>
          </a:bodyPr>
          <a:lstStyle/>
          <a:p>
            <a:pPr lvl="0" algn="l">
              <a:spcBef>
                <a:spcPts val="0"/>
              </a:spcBef>
              <a:buNone/>
            </a:pPr>
            <a:r>
              <a:rPr lang="en" sz="3000" b="1"/>
              <a:t>School Nurse’s Role: </a:t>
            </a:r>
            <a:r>
              <a:rPr lang="en" sz="3000" b="1">
                <a:solidFill>
                  <a:srgbClr val="FF0000"/>
                </a:solidFill>
              </a:rPr>
              <a:t>Coordinator of Care</a:t>
            </a:r>
          </a:p>
        </p:txBody>
      </p:sp>
      <p:sp>
        <p:nvSpPr>
          <p:cNvPr id="325" name="Shape 325"/>
          <p:cNvSpPr txBox="1">
            <a:spLocks noGrp="1"/>
          </p:cNvSpPr>
          <p:nvPr>
            <p:ph type="subTitle" idx="1"/>
          </p:nvPr>
        </p:nvSpPr>
        <p:spPr>
          <a:xfrm>
            <a:off x="311700" y="1251125"/>
            <a:ext cx="8520600" cy="3742800"/>
          </a:xfrm>
          <a:prstGeom prst="rect">
            <a:avLst/>
          </a:prstGeom>
        </p:spPr>
        <p:txBody>
          <a:bodyPr lIns="91425" tIns="91425" rIns="91425" bIns="91425" anchor="t" anchorCtr="0">
            <a:noAutofit/>
          </a:bodyPr>
          <a:lstStyle/>
          <a:p>
            <a:pPr lvl="0" algn="l">
              <a:lnSpc>
                <a:spcPct val="115000"/>
              </a:lnSpc>
              <a:spcBef>
                <a:spcPts val="0"/>
              </a:spcBef>
              <a:spcAft>
                <a:spcPts val="1600"/>
              </a:spcAft>
              <a:buClr>
                <a:schemeClr val="dk1"/>
              </a:buClr>
              <a:buSzPct val="61111"/>
              <a:buFont typeface="Arial"/>
              <a:buNone/>
            </a:pPr>
            <a:r>
              <a:rPr lang="en" sz="1800" b="1">
                <a:solidFill>
                  <a:srgbClr val="000000"/>
                </a:solidFill>
              </a:rPr>
              <a:t>Multidisciplinary Team Members:   </a:t>
            </a:r>
          </a:p>
          <a:p>
            <a:pPr lvl="0" algn="l" rtl="0">
              <a:lnSpc>
                <a:spcPct val="115000"/>
              </a:lnSpc>
              <a:spcBef>
                <a:spcPts val="0"/>
              </a:spcBef>
              <a:spcAft>
                <a:spcPts val="1600"/>
              </a:spcAft>
              <a:buClr>
                <a:schemeClr val="dk1"/>
              </a:buClr>
              <a:buSzPct val="61111"/>
              <a:buFont typeface="Arial"/>
              <a:buNone/>
            </a:pPr>
            <a:r>
              <a:rPr lang="en" sz="1800">
                <a:solidFill>
                  <a:srgbClr val="000000"/>
                </a:solidFill>
              </a:rPr>
              <a:t>athletic trainer, teachers, coach, parents, student, primary care physician, social worker, school counselor </a:t>
            </a:r>
          </a:p>
          <a:p>
            <a:pPr lvl="0" algn="l" rtl="0">
              <a:lnSpc>
                <a:spcPct val="115000"/>
              </a:lnSpc>
              <a:spcBef>
                <a:spcPts val="0"/>
              </a:spcBef>
              <a:spcAft>
                <a:spcPts val="1600"/>
              </a:spcAft>
              <a:buClr>
                <a:schemeClr val="dk1"/>
              </a:buClr>
              <a:buSzPct val="61111"/>
              <a:buFont typeface="Arial"/>
              <a:buNone/>
            </a:pPr>
            <a:r>
              <a:rPr lang="en" sz="1800" b="1">
                <a:solidFill>
                  <a:srgbClr val="000000"/>
                </a:solidFill>
              </a:rPr>
              <a:t>If symptoms are prolonged, add:</a:t>
            </a:r>
            <a:r>
              <a:rPr lang="en" sz="1800">
                <a:solidFill>
                  <a:srgbClr val="000000"/>
                </a:solidFill>
              </a:rPr>
              <a:t> </a:t>
            </a:r>
            <a:r>
              <a:rPr lang="en" sz="1800"/>
              <a:t>                                                                          </a:t>
            </a:r>
            <a:r>
              <a:rPr lang="en" sz="1800">
                <a:solidFill>
                  <a:srgbClr val="000000"/>
                </a:solidFill>
              </a:rPr>
              <a:t>concussion specialist (neurologist, neuropsychiatrist)                                           school psychologist                                                                                                  special education staff                                                                                               other specialists (vision, OT, PT, counselor)           </a:t>
            </a:r>
            <a:r>
              <a:rPr lang="en" sz="1800"/>
              <a:t>   </a:t>
            </a:r>
          </a:p>
          <a:p>
            <a:pPr lvl="0" algn="l" rtl="0">
              <a:lnSpc>
                <a:spcPct val="115000"/>
              </a:lnSpc>
              <a:spcBef>
                <a:spcPts val="0"/>
              </a:spcBef>
              <a:spcAft>
                <a:spcPts val="1600"/>
              </a:spcAft>
              <a:buClr>
                <a:schemeClr val="dk1"/>
              </a:buClr>
              <a:buSzPct val="61111"/>
              <a:buFont typeface="Arial"/>
              <a:buNone/>
            </a:pPr>
            <a:endParaRPr sz="1800"/>
          </a:p>
          <a:p>
            <a:pPr lvl="0" algn="l" rtl="0">
              <a:lnSpc>
                <a:spcPct val="115000"/>
              </a:lnSpc>
              <a:spcBef>
                <a:spcPts val="0"/>
              </a:spcBef>
              <a:spcAft>
                <a:spcPts val="1600"/>
              </a:spcAft>
              <a:buClr>
                <a:schemeClr val="dk1"/>
              </a:buClr>
              <a:buSzPct val="61111"/>
              <a:buFont typeface="Arial"/>
              <a:buNone/>
            </a:pPr>
            <a:endParaRPr sz="1800"/>
          </a:p>
          <a:p>
            <a:pPr lvl="0" algn="l">
              <a:lnSpc>
                <a:spcPct val="115000"/>
              </a:lnSpc>
              <a:spcBef>
                <a:spcPts val="0"/>
              </a:spcBef>
              <a:spcAft>
                <a:spcPts val="1600"/>
              </a:spcAft>
              <a:buClr>
                <a:schemeClr val="dk1"/>
              </a:buClr>
              <a:buSzPct val="61111"/>
              <a:buFont typeface="Arial"/>
              <a:buNone/>
            </a:pPr>
            <a:endParaRPr sz="1800"/>
          </a:p>
          <a:p>
            <a:pPr lvl="0">
              <a:spcBef>
                <a:spcPts val="0"/>
              </a:spcBef>
              <a:buNone/>
            </a:pPr>
            <a:endParaRPr/>
          </a:p>
        </p:txBody>
      </p:sp>
      <p:pic>
        <p:nvPicPr>
          <p:cNvPr id="326" name="Shape 326"/>
          <p:cNvPicPr preferRelativeResize="0"/>
          <p:nvPr/>
        </p:nvPicPr>
        <p:blipFill>
          <a:blip r:embed="rId3">
            <a:alphaModFix/>
          </a:blip>
          <a:stretch>
            <a:fillRect/>
          </a:stretch>
        </p:blipFill>
        <p:spPr>
          <a:xfrm>
            <a:off x="6355849" y="2715344"/>
            <a:ext cx="2244624" cy="1592250"/>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b="1"/>
              <a:t>School Nurse’s Role:  </a:t>
            </a:r>
            <a:r>
              <a:rPr lang="en" b="1">
                <a:solidFill>
                  <a:srgbClr val="FF0000"/>
                </a:solidFill>
              </a:rPr>
              <a:t>Prevention</a:t>
            </a:r>
          </a:p>
        </p:txBody>
      </p:sp>
      <p:sp>
        <p:nvSpPr>
          <p:cNvPr id="332" name="Shape 33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b="1" dirty="0">
                <a:solidFill>
                  <a:srgbClr val="000000"/>
                </a:solidFill>
              </a:rPr>
              <a:t>Elementary schools:</a:t>
            </a:r>
            <a:r>
              <a:rPr lang="en" dirty="0">
                <a:solidFill>
                  <a:srgbClr val="000000"/>
                </a:solidFill>
              </a:rPr>
              <a:t>  recess equipment, PE classes, education for </a:t>
            </a:r>
            <a:r>
              <a:rPr lang="en" dirty="0">
                <a:solidFill>
                  <a:schemeClr val="dk1"/>
                </a:solidFill>
              </a:rPr>
              <a:t>parents, students, teachers, coaches</a:t>
            </a:r>
            <a:r>
              <a:rPr lang="en" dirty="0">
                <a:solidFill>
                  <a:srgbClr val="000000"/>
                </a:solidFill>
              </a:rPr>
              <a:t>                                                                                                                                                                                                                                      </a:t>
            </a:r>
          </a:p>
          <a:p>
            <a:pPr lvl="0">
              <a:spcBef>
                <a:spcPts val="0"/>
              </a:spcBef>
              <a:buNone/>
            </a:pPr>
            <a:r>
              <a:rPr lang="en" b="1" dirty="0">
                <a:solidFill>
                  <a:srgbClr val="000000"/>
                </a:solidFill>
              </a:rPr>
              <a:t>High Schools:</a:t>
            </a:r>
            <a:r>
              <a:rPr lang="en" dirty="0">
                <a:solidFill>
                  <a:srgbClr val="000000"/>
                </a:solidFill>
              </a:rPr>
              <a:t>  PE classes, sports (additional staff), education for teachers, parents, students, coaches</a:t>
            </a:r>
          </a:p>
          <a:p>
            <a:pPr lvl="0">
              <a:spcBef>
                <a:spcPts val="0"/>
              </a:spcBef>
              <a:buNone/>
            </a:pPr>
            <a:r>
              <a:rPr lang="en" b="1" dirty="0">
                <a:solidFill>
                  <a:srgbClr val="000000"/>
                </a:solidFill>
              </a:rPr>
              <a:t>Access to Emergency &amp; Primary Care         </a:t>
            </a:r>
          </a:p>
          <a:p>
            <a:pPr lvl="0">
              <a:spcBef>
                <a:spcPts val="0"/>
              </a:spcBef>
              <a:buNone/>
            </a:pPr>
            <a:r>
              <a:rPr lang="en" b="1" dirty="0">
                <a:solidFill>
                  <a:srgbClr val="000000"/>
                </a:solidFill>
              </a:rPr>
              <a:t>Presence of an Athletic Trainer</a:t>
            </a:r>
          </a:p>
          <a:p>
            <a:pPr lvl="0">
              <a:spcBef>
                <a:spcPts val="0"/>
              </a:spcBef>
              <a:buNone/>
            </a:pPr>
            <a:r>
              <a:rPr lang="en" b="1" dirty="0">
                <a:solidFill>
                  <a:srgbClr val="000000"/>
                </a:solidFill>
              </a:rPr>
              <a:t>Culture Change </a:t>
            </a:r>
            <a:r>
              <a:rPr lang="en" dirty="0">
                <a:solidFill>
                  <a:srgbClr val="000000"/>
                </a:solidFill>
              </a:rPr>
              <a:t>of reporting concussions  						</a:t>
            </a:r>
            <a:r>
              <a:rPr lang="en" dirty="0" smtClean="0">
                <a:solidFill>
                  <a:srgbClr val="000000"/>
                </a:solidFill>
              </a:rPr>
              <a:t>          </a:t>
            </a:r>
            <a:r>
              <a:rPr lang="en" dirty="0" smtClean="0">
                <a:solidFill>
                  <a:schemeClr val="dk1"/>
                </a:solidFill>
              </a:rPr>
              <a:t>(</a:t>
            </a:r>
            <a:r>
              <a:rPr lang="en" dirty="0">
                <a:solidFill>
                  <a:schemeClr val="dk1"/>
                </a:solidFill>
              </a:rPr>
              <a:t>student, parent, coaches)</a:t>
            </a:r>
            <a:r>
              <a:rPr lang="en" dirty="0">
                <a:solidFill>
                  <a:srgbClr val="000000"/>
                </a:solidFill>
              </a:rPr>
              <a:t>                                                                                </a:t>
            </a:r>
          </a:p>
          <a:p>
            <a:pPr lvl="0">
              <a:spcBef>
                <a:spcPts val="0"/>
              </a:spcBef>
              <a:buNone/>
            </a:pPr>
            <a:r>
              <a:rPr lang="en" dirty="0">
                <a:solidFill>
                  <a:srgbClr val="000000"/>
                </a:solidFill>
              </a:rPr>
              <a:t>                   </a:t>
            </a:r>
            <a:r>
              <a:rPr lang="en" sz="1400" dirty="0">
                <a:solidFill>
                  <a:srgbClr val="000000"/>
                </a:solidFill>
              </a:rPr>
              <a:t>(Glassman &amp; Holt, 2011)</a:t>
            </a:r>
          </a:p>
        </p:txBody>
      </p:sp>
      <p:pic>
        <p:nvPicPr>
          <p:cNvPr id="333" name="Shape 333"/>
          <p:cNvPicPr preferRelativeResize="0"/>
          <p:nvPr/>
        </p:nvPicPr>
        <p:blipFill>
          <a:blip r:embed="rId3">
            <a:alphaModFix/>
          </a:blip>
          <a:stretch>
            <a:fillRect/>
          </a:stretch>
        </p:blipFill>
        <p:spPr>
          <a:xfrm>
            <a:off x="5284099" y="2612227"/>
            <a:ext cx="3136150" cy="1831375"/>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311700" y="129875"/>
            <a:ext cx="8520600" cy="887700"/>
          </a:xfrm>
          <a:prstGeom prst="rect">
            <a:avLst/>
          </a:prstGeom>
        </p:spPr>
        <p:txBody>
          <a:bodyPr lIns="91425" tIns="91425" rIns="91425" bIns="91425" anchor="t" anchorCtr="0">
            <a:noAutofit/>
          </a:bodyPr>
          <a:lstStyle/>
          <a:p>
            <a:pPr lvl="0" algn="ctr" rtl="0">
              <a:spcBef>
                <a:spcPts val="0"/>
              </a:spcBef>
              <a:buNone/>
            </a:pPr>
            <a:r>
              <a:rPr lang="en" b="1" dirty="0"/>
              <a:t>School Nurse’s Role :</a:t>
            </a:r>
            <a:r>
              <a:rPr lang="en" dirty="0"/>
              <a:t>  </a:t>
            </a:r>
            <a:r>
              <a:rPr lang="en" b="1" dirty="0">
                <a:solidFill>
                  <a:srgbClr val="FF0000"/>
                </a:solidFill>
              </a:rPr>
              <a:t>Evaluator</a:t>
            </a:r>
          </a:p>
          <a:p>
            <a:pPr lvl="0" algn="ctr" rtl="0">
              <a:spcBef>
                <a:spcPts val="0"/>
              </a:spcBef>
              <a:buNone/>
            </a:pPr>
            <a:r>
              <a:rPr lang="en" sz="1400" dirty="0">
                <a:solidFill>
                  <a:srgbClr val="000000"/>
                </a:solidFill>
              </a:rPr>
              <a:t>						                                                                            (NASN, 2016)</a:t>
            </a:r>
          </a:p>
          <a:p>
            <a:pPr lvl="0" algn="ctr" rtl="0">
              <a:spcBef>
                <a:spcPts val="0"/>
              </a:spcBef>
              <a:buNone/>
            </a:pPr>
            <a:r>
              <a:rPr lang="en" b="1" dirty="0">
                <a:solidFill>
                  <a:srgbClr val="FF0000"/>
                </a:solidFill>
              </a:rPr>
              <a:t>										                </a:t>
            </a:r>
          </a:p>
        </p:txBody>
      </p:sp>
      <p:sp>
        <p:nvSpPr>
          <p:cNvPr id="339" name="Shape 33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lnSpc>
                <a:spcPct val="150000"/>
              </a:lnSpc>
              <a:spcBef>
                <a:spcPts val="0"/>
              </a:spcBef>
              <a:buClr>
                <a:srgbClr val="000000"/>
              </a:buClr>
              <a:buFont typeface="Arial" charset="0"/>
              <a:buChar char="•"/>
            </a:pPr>
            <a:r>
              <a:rPr lang="en" dirty="0" smtClean="0">
                <a:solidFill>
                  <a:srgbClr val="000000"/>
                </a:solidFill>
              </a:rPr>
              <a:t>Always </a:t>
            </a:r>
            <a:r>
              <a:rPr lang="en" dirty="0">
                <a:solidFill>
                  <a:srgbClr val="000000"/>
                </a:solidFill>
              </a:rPr>
              <a:t>be open to feedback from team </a:t>
            </a:r>
            <a:r>
              <a:rPr lang="en" dirty="0" smtClean="0">
                <a:solidFill>
                  <a:srgbClr val="000000"/>
                </a:solidFill>
              </a:rPr>
              <a:t>members</a:t>
            </a:r>
          </a:p>
          <a:p>
            <a:pPr marL="514350" lvl="0" indent="-285750" rtl="0">
              <a:lnSpc>
                <a:spcPct val="150000"/>
              </a:lnSpc>
              <a:spcBef>
                <a:spcPts val="0"/>
              </a:spcBef>
              <a:buClr>
                <a:srgbClr val="000000"/>
              </a:buClr>
              <a:buFont typeface="Arial" charset="0"/>
              <a:buChar char="•"/>
            </a:pPr>
            <a:r>
              <a:rPr lang="en" dirty="0" smtClean="0">
                <a:solidFill>
                  <a:srgbClr val="000000"/>
                </a:solidFill>
              </a:rPr>
              <a:t>Review </a:t>
            </a:r>
            <a:r>
              <a:rPr lang="en" dirty="0">
                <a:solidFill>
                  <a:srgbClr val="000000"/>
                </a:solidFill>
              </a:rPr>
              <a:t>process within each student’s experience </a:t>
            </a:r>
            <a:endParaRPr lang="en" dirty="0" smtClean="0">
              <a:solidFill>
                <a:srgbClr val="000000"/>
              </a:solidFill>
            </a:endParaRPr>
          </a:p>
          <a:p>
            <a:pPr marL="514350" lvl="0" indent="-285750" rtl="0">
              <a:lnSpc>
                <a:spcPct val="150000"/>
              </a:lnSpc>
              <a:spcBef>
                <a:spcPts val="0"/>
              </a:spcBef>
              <a:buClr>
                <a:srgbClr val="000000"/>
              </a:buClr>
              <a:buFont typeface="Arial" charset="0"/>
              <a:buChar char="•"/>
            </a:pPr>
            <a:r>
              <a:rPr lang="en" dirty="0" smtClean="0">
                <a:solidFill>
                  <a:srgbClr val="000000"/>
                </a:solidFill>
              </a:rPr>
              <a:t>Reconvene </a:t>
            </a:r>
            <a:r>
              <a:rPr lang="en" dirty="0">
                <a:solidFill>
                  <a:srgbClr val="000000"/>
                </a:solidFill>
              </a:rPr>
              <a:t>concussion oversight committee regularly (at least </a:t>
            </a:r>
            <a:r>
              <a:rPr lang="en" dirty="0" smtClean="0">
                <a:solidFill>
                  <a:srgbClr val="000000"/>
                </a:solidFill>
              </a:rPr>
              <a:t>annually)</a:t>
            </a:r>
          </a:p>
          <a:p>
            <a:pPr marL="514350" lvl="0" indent="-285750" rtl="0">
              <a:lnSpc>
                <a:spcPct val="150000"/>
              </a:lnSpc>
              <a:spcBef>
                <a:spcPts val="0"/>
              </a:spcBef>
              <a:buClr>
                <a:srgbClr val="000000"/>
              </a:buClr>
              <a:buFont typeface="Arial" charset="0"/>
              <a:buChar char="•"/>
            </a:pPr>
            <a:r>
              <a:rPr lang="en" dirty="0" smtClean="0">
                <a:solidFill>
                  <a:srgbClr val="000000"/>
                </a:solidFill>
              </a:rPr>
              <a:t>Review </a:t>
            </a:r>
            <a:r>
              <a:rPr lang="en" dirty="0">
                <a:solidFill>
                  <a:srgbClr val="000000"/>
                </a:solidFill>
              </a:rPr>
              <a:t>protocol for updates and changes</a:t>
            </a:r>
          </a:p>
          <a:p>
            <a:pPr lvl="0" rtl="0">
              <a:spcBef>
                <a:spcPts val="0"/>
              </a:spcBef>
              <a:buNone/>
            </a:pPr>
            <a:endParaRPr dirty="0"/>
          </a:p>
        </p:txBody>
      </p:sp>
      <p:pic>
        <p:nvPicPr>
          <p:cNvPr id="340" name="Shape 340"/>
          <p:cNvPicPr preferRelativeResize="0"/>
          <p:nvPr/>
        </p:nvPicPr>
        <p:blipFill>
          <a:blip r:embed="rId3">
            <a:alphaModFix/>
          </a:blip>
          <a:stretch>
            <a:fillRect/>
          </a:stretch>
        </p:blipFill>
        <p:spPr>
          <a:xfrm>
            <a:off x="5822236" y="3185411"/>
            <a:ext cx="2647950" cy="1724025"/>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194825" y="142875"/>
            <a:ext cx="8806200" cy="874800"/>
          </a:xfrm>
          <a:prstGeom prst="rect">
            <a:avLst/>
          </a:prstGeom>
        </p:spPr>
        <p:txBody>
          <a:bodyPr lIns="91425" tIns="91425" rIns="91425" bIns="91425" anchor="t" anchorCtr="0">
            <a:noAutofit/>
          </a:bodyPr>
          <a:lstStyle/>
          <a:p>
            <a:pPr lvl="0" algn="l" rtl="0">
              <a:spcBef>
                <a:spcPts val="0"/>
              </a:spcBef>
              <a:buNone/>
            </a:pPr>
            <a:r>
              <a:rPr lang="en" b="1" dirty="0"/>
              <a:t>School Nurse’s Role:</a:t>
            </a:r>
            <a:r>
              <a:rPr lang="en" dirty="0"/>
              <a:t>  </a:t>
            </a:r>
            <a:r>
              <a:rPr lang="en" b="1" dirty="0">
                <a:solidFill>
                  <a:srgbClr val="FF0000"/>
                </a:solidFill>
              </a:rPr>
              <a:t>Innovator and Resource</a:t>
            </a:r>
          </a:p>
          <a:p>
            <a:pPr lvl="0" algn="l" rtl="0">
              <a:spcBef>
                <a:spcPts val="0"/>
              </a:spcBef>
              <a:buNone/>
            </a:pPr>
            <a:r>
              <a:rPr lang="en" sz="1400" dirty="0">
                <a:solidFill>
                  <a:srgbClr val="000000"/>
                </a:solidFill>
              </a:rPr>
              <a:t>															(NASN, 2016b)</a:t>
            </a:r>
          </a:p>
        </p:txBody>
      </p:sp>
      <p:sp>
        <p:nvSpPr>
          <p:cNvPr id="346" name="Shape 346"/>
          <p:cNvSpPr txBox="1">
            <a:spLocks noGrp="1"/>
          </p:cNvSpPr>
          <p:nvPr>
            <p:ph type="body" idx="1"/>
          </p:nvPr>
        </p:nvSpPr>
        <p:spPr>
          <a:xfrm>
            <a:off x="337625" y="1152475"/>
            <a:ext cx="8520600" cy="3416400"/>
          </a:xfrm>
          <a:prstGeom prst="rect">
            <a:avLst/>
          </a:prstGeom>
        </p:spPr>
        <p:txBody>
          <a:bodyPr lIns="91425" tIns="91425" rIns="91425" bIns="91425" anchor="t" anchorCtr="0">
            <a:noAutofit/>
          </a:bodyPr>
          <a:lstStyle/>
          <a:p>
            <a:pPr marL="285750" lvl="0" indent="-285750" rtl="0">
              <a:spcBef>
                <a:spcPts val="0"/>
              </a:spcBef>
              <a:buFont typeface="Arial" charset="0"/>
              <a:buChar char="•"/>
            </a:pPr>
            <a:r>
              <a:rPr lang="en" dirty="0" smtClean="0">
                <a:solidFill>
                  <a:srgbClr val="000000"/>
                </a:solidFill>
              </a:rPr>
              <a:t>Daily </a:t>
            </a:r>
            <a:r>
              <a:rPr lang="en" dirty="0">
                <a:solidFill>
                  <a:srgbClr val="000000"/>
                </a:solidFill>
              </a:rPr>
              <a:t>concussion </a:t>
            </a:r>
            <a:r>
              <a:rPr lang="en" dirty="0" smtClean="0">
                <a:solidFill>
                  <a:srgbClr val="000000"/>
                </a:solidFill>
              </a:rPr>
              <a:t>assessment</a:t>
            </a:r>
          </a:p>
          <a:p>
            <a:pPr marL="285750" lvl="0" indent="-285750" rtl="0">
              <a:spcBef>
                <a:spcPts val="0"/>
              </a:spcBef>
              <a:buFont typeface="Arial" charset="0"/>
              <a:buChar char="•"/>
            </a:pPr>
            <a:r>
              <a:rPr lang="en" dirty="0" smtClean="0">
                <a:solidFill>
                  <a:srgbClr val="000000"/>
                </a:solidFill>
              </a:rPr>
              <a:t>Communication </a:t>
            </a:r>
            <a:r>
              <a:rPr lang="en" dirty="0">
                <a:solidFill>
                  <a:srgbClr val="000000"/>
                </a:solidFill>
              </a:rPr>
              <a:t>examples to </a:t>
            </a:r>
            <a:r>
              <a:rPr lang="en" dirty="0" smtClean="0">
                <a:solidFill>
                  <a:srgbClr val="000000"/>
                </a:solidFill>
              </a:rPr>
              <a:t>staff</a:t>
            </a:r>
          </a:p>
          <a:p>
            <a:pPr marL="285750" lvl="0" indent="-285750" rtl="0">
              <a:spcBef>
                <a:spcPts val="0"/>
              </a:spcBef>
              <a:buFont typeface="Arial" charset="0"/>
              <a:buChar char="•"/>
            </a:pPr>
            <a:r>
              <a:rPr lang="en" dirty="0" smtClean="0">
                <a:solidFill>
                  <a:srgbClr val="000000"/>
                </a:solidFill>
              </a:rPr>
              <a:t>Resource </a:t>
            </a:r>
            <a:r>
              <a:rPr lang="en" dirty="0">
                <a:solidFill>
                  <a:srgbClr val="000000"/>
                </a:solidFill>
              </a:rPr>
              <a:t>in a school for concussion care and management:  local hospital systems (specialists), CDC, IHSA, other state/national programs, medical links</a:t>
            </a:r>
          </a:p>
          <a:p>
            <a:pPr lvl="0" rtl="0">
              <a:spcBef>
                <a:spcPts val="0"/>
              </a:spcBef>
              <a:buNone/>
            </a:pPr>
            <a:endParaRPr dirty="0"/>
          </a:p>
        </p:txBody>
      </p:sp>
      <p:pic>
        <p:nvPicPr>
          <p:cNvPr id="347" name="Shape 347"/>
          <p:cNvPicPr preferRelativeResize="0"/>
          <p:nvPr/>
        </p:nvPicPr>
        <p:blipFill>
          <a:blip r:embed="rId3">
            <a:alphaModFix/>
          </a:blip>
          <a:stretch>
            <a:fillRect/>
          </a:stretch>
        </p:blipFill>
        <p:spPr>
          <a:xfrm>
            <a:off x="3123225" y="3044087"/>
            <a:ext cx="2705100" cy="1685925"/>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311700" y="159026"/>
            <a:ext cx="8520600" cy="858699"/>
          </a:xfrm>
          <a:prstGeom prst="rect">
            <a:avLst/>
          </a:prstGeom>
        </p:spPr>
        <p:txBody>
          <a:bodyPr lIns="91425" tIns="91425" rIns="91425" bIns="91425" anchor="t" anchorCtr="0">
            <a:noAutofit/>
          </a:bodyPr>
          <a:lstStyle/>
          <a:p>
            <a:pPr lvl="0" algn="ctr">
              <a:spcBef>
                <a:spcPts val="0"/>
              </a:spcBef>
              <a:buNone/>
            </a:pPr>
            <a:r>
              <a:rPr lang="en" b="1" dirty="0"/>
              <a:t>Legal Considerations &amp; Issues  </a:t>
            </a:r>
            <a:r>
              <a:rPr lang="en" sz="1200" b="1" dirty="0"/>
              <a:t>(Traut &amp; Dube, 2016)</a:t>
            </a:r>
          </a:p>
        </p:txBody>
      </p:sp>
      <p:sp>
        <p:nvSpPr>
          <p:cNvPr id="353" name="Shape 353"/>
          <p:cNvSpPr txBox="1">
            <a:spLocks noGrp="1"/>
          </p:cNvSpPr>
          <p:nvPr>
            <p:ph type="body" idx="1"/>
          </p:nvPr>
        </p:nvSpPr>
        <p:spPr>
          <a:xfrm>
            <a:off x="311700" y="914400"/>
            <a:ext cx="8520600" cy="3654475"/>
          </a:xfrm>
          <a:prstGeom prst="rect">
            <a:avLst/>
          </a:prstGeom>
        </p:spPr>
        <p:txBody>
          <a:bodyPr lIns="91425" tIns="91425" rIns="91425" bIns="91425" anchor="t" anchorCtr="0">
            <a:noAutofit/>
          </a:bodyPr>
          <a:lstStyle/>
          <a:p>
            <a:pPr lvl="0">
              <a:spcBef>
                <a:spcPts val="0"/>
              </a:spcBef>
              <a:spcAft>
                <a:spcPts val="1200"/>
              </a:spcAft>
              <a:buNone/>
            </a:pPr>
            <a:r>
              <a:rPr lang="en" dirty="0">
                <a:solidFill>
                  <a:srgbClr val="000000"/>
                </a:solidFill>
              </a:rPr>
              <a:t>Concussion management in a school setting is a complex issue.</a:t>
            </a:r>
          </a:p>
          <a:p>
            <a:pPr lvl="0" rtl="0">
              <a:spcBef>
                <a:spcPts val="0"/>
              </a:spcBef>
              <a:spcAft>
                <a:spcPts val="1200"/>
              </a:spcAft>
              <a:buNone/>
            </a:pPr>
            <a:r>
              <a:rPr lang="en" dirty="0">
                <a:solidFill>
                  <a:srgbClr val="000000"/>
                </a:solidFill>
              </a:rPr>
              <a:t>Duty of Safe Care  (</a:t>
            </a:r>
            <a:r>
              <a:rPr lang="en" dirty="0">
                <a:solidFill>
                  <a:schemeClr val="dk1"/>
                </a:solidFill>
              </a:rPr>
              <a:t>Schoepfer-Bochicchio &amp; Dodds, 2015)</a:t>
            </a:r>
          </a:p>
          <a:p>
            <a:pPr lvl="0" rtl="0">
              <a:lnSpc>
                <a:spcPct val="100000"/>
              </a:lnSpc>
              <a:spcBef>
                <a:spcPts val="0"/>
              </a:spcBef>
              <a:spcAft>
                <a:spcPts val="1200"/>
              </a:spcAft>
              <a:buNone/>
            </a:pPr>
            <a:r>
              <a:rPr lang="en" dirty="0">
                <a:solidFill>
                  <a:srgbClr val="000000"/>
                </a:solidFill>
              </a:rPr>
              <a:t>Examples of issues that may arise…..                                                                    </a:t>
            </a:r>
          </a:p>
          <a:p>
            <a:pPr marL="457200" lvl="0" indent="-228600" rtl="0">
              <a:lnSpc>
                <a:spcPct val="100000"/>
              </a:lnSpc>
              <a:spcBef>
                <a:spcPts val="0"/>
              </a:spcBef>
              <a:spcAft>
                <a:spcPts val="600"/>
              </a:spcAft>
              <a:buClr>
                <a:srgbClr val="000000"/>
              </a:buClr>
              <a:buChar char="●"/>
            </a:pPr>
            <a:r>
              <a:rPr lang="en" dirty="0">
                <a:solidFill>
                  <a:srgbClr val="000000"/>
                </a:solidFill>
              </a:rPr>
              <a:t>PE/recess participation without formal RTP in place in these areas.</a:t>
            </a:r>
          </a:p>
          <a:p>
            <a:pPr marL="914400" lvl="1" indent="-228600" rtl="0">
              <a:lnSpc>
                <a:spcPct val="100000"/>
              </a:lnSpc>
              <a:spcBef>
                <a:spcPts val="0"/>
              </a:spcBef>
              <a:spcAft>
                <a:spcPts val="600"/>
              </a:spcAft>
              <a:buClr>
                <a:srgbClr val="000000"/>
              </a:buClr>
              <a:buChar char="○"/>
            </a:pPr>
            <a:r>
              <a:rPr lang="en" dirty="0">
                <a:solidFill>
                  <a:srgbClr val="000000"/>
                </a:solidFill>
              </a:rPr>
              <a:t>Does the nurse manage RTP?  Give recommendations to PE teacher? Have student report to nurse after PE every day? Send student to AT?</a:t>
            </a:r>
          </a:p>
          <a:p>
            <a:pPr marL="914400" lvl="1" indent="-228600" rtl="0">
              <a:lnSpc>
                <a:spcPct val="100000"/>
              </a:lnSpc>
              <a:spcBef>
                <a:spcPts val="0"/>
              </a:spcBef>
              <a:spcAft>
                <a:spcPts val="600"/>
              </a:spcAft>
              <a:buClr>
                <a:srgbClr val="000000"/>
              </a:buClr>
              <a:buChar char="○"/>
            </a:pPr>
            <a:r>
              <a:rPr lang="en" dirty="0">
                <a:solidFill>
                  <a:srgbClr val="000000"/>
                </a:solidFill>
              </a:rPr>
              <a:t>How is return to recess handled?</a:t>
            </a:r>
          </a:p>
          <a:p>
            <a:pPr marL="457200" lvl="0" indent="-228600" rtl="0">
              <a:lnSpc>
                <a:spcPct val="100000"/>
              </a:lnSpc>
              <a:spcBef>
                <a:spcPts val="0"/>
              </a:spcBef>
              <a:spcAft>
                <a:spcPts val="600"/>
              </a:spcAft>
              <a:buClr>
                <a:srgbClr val="000000"/>
              </a:buClr>
              <a:buChar char="●"/>
            </a:pPr>
            <a:r>
              <a:rPr lang="en" dirty="0">
                <a:solidFill>
                  <a:srgbClr val="000000"/>
                </a:solidFill>
              </a:rPr>
              <a:t>Club or private sports organizations outside of school.</a:t>
            </a:r>
          </a:p>
          <a:p>
            <a:pPr marL="914400" lvl="1" indent="-228600" rtl="0">
              <a:lnSpc>
                <a:spcPct val="100000"/>
              </a:lnSpc>
              <a:spcBef>
                <a:spcPts val="0"/>
              </a:spcBef>
              <a:spcAft>
                <a:spcPts val="600"/>
              </a:spcAft>
              <a:buClr>
                <a:srgbClr val="000000"/>
              </a:buClr>
              <a:buChar char="○"/>
            </a:pPr>
            <a:r>
              <a:rPr lang="en" dirty="0">
                <a:solidFill>
                  <a:srgbClr val="000000"/>
                </a:solidFill>
              </a:rPr>
              <a:t>Student begins RTP with club sport while not cleared by physician for school RTL. </a:t>
            </a:r>
          </a:p>
          <a:p>
            <a:pPr marL="457200" lvl="0" indent="-228600" rtl="0">
              <a:lnSpc>
                <a:spcPct val="100000"/>
              </a:lnSpc>
              <a:spcBef>
                <a:spcPts val="0"/>
              </a:spcBef>
              <a:spcAft>
                <a:spcPts val="600"/>
              </a:spcAft>
              <a:buClr>
                <a:srgbClr val="000000"/>
              </a:buClr>
              <a:buChar char="●"/>
            </a:pPr>
            <a:r>
              <a:rPr lang="en" dirty="0">
                <a:solidFill>
                  <a:srgbClr val="000000"/>
                </a:solidFill>
              </a:rPr>
              <a:t>Physician recommendations are not in alignment with current best practices for concussion management or school protocol.</a:t>
            </a:r>
          </a:p>
          <a:p>
            <a:pPr marL="457200" lvl="0" indent="0">
              <a:lnSpc>
                <a:spcPct val="100000"/>
              </a:lnSpc>
              <a:spcBef>
                <a:spcPts val="0"/>
              </a:spcBef>
              <a:buNone/>
            </a:pPr>
            <a:endParaRPr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311700" y="744575"/>
            <a:ext cx="8520600" cy="983100"/>
          </a:xfrm>
          <a:prstGeom prst="rect">
            <a:avLst/>
          </a:prstGeom>
        </p:spPr>
        <p:txBody>
          <a:bodyPr lIns="91425" tIns="91425" rIns="91425" bIns="91425" anchor="b" anchorCtr="0">
            <a:noAutofit/>
          </a:bodyPr>
          <a:lstStyle/>
          <a:p>
            <a:pPr lvl="0" rtl="0">
              <a:spcBef>
                <a:spcPts val="0"/>
              </a:spcBef>
              <a:buNone/>
            </a:pPr>
            <a:r>
              <a:rPr lang="en" sz="3000" b="1"/>
              <a:t>Correct answer:  FALSE</a:t>
            </a:r>
          </a:p>
        </p:txBody>
      </p:sp>
      <p:sp>
        <p:nvSpPr>
          <p:cNvPr id="80" name="Shape 80"/>
          <p:cNvSpPr txBox="1">
            <a:spLocks noGrp="1"/>
          </p:cNvSpPr>
          <p:nvPr>
            <p:ph type="subTitle" idx="1"/>
          </p:nvPr>
        </p:nvSpPr>
        <p:spPr>
          <a:xfrm>
            <a:off x="311700" y="2083775"/>
            <a:ext cx="8520600" cy="15429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311700" y="168850"/>
            <a:ext cx="8520600" cy="597600"/>
          </a:xfrm>
          <a:prstGeom prst="rect">
            <a:avLst/>
          </a:prstGeom>
        </p:spPr>
        <p:txBody>
          <a:bodyPr lIns="91425" tIns="91425" rIns="91425" bIns="91425" anchor="t" anchorCtr="0">
            <a:noAutofit/>
          </a:bodyPr>
          <a:lstStyle/>
          <a:p>
            <a:pPr lvl="0" algn="ctr">
              <a:spcBef>
                <a:spcPts val="0"/>
              </a:spcBef>
              <a:buNone/>
            </a:pPr>
            <a:r>
              <a:rPr lang="en" b="1"/>
              <a:t>Decision-Making Checklist         </a:t>
            </a:r>
            <a:r>
              <a:rPr lang="en" sz="1100" b="1"/>
              <a:t>(Traut &amp; Dube, 2016)</a:t>
            </a:r>
          </a:p>
        </p:txBody>
      </p:sp>
      <p:sp>
        <p:nvSpPr>
          <p:cNvPr id="359" name="Shape 359"/>
          <p:cNvSpPr txBox="1">
            <a:spLocks noGrp="1"/>
          </p:cNvSpPr>
          <p:nvPr>
            <p:ph type="body" idx="1"/>
          </p:nvPr>
        </p:nvSpPr>
        <p:spPr>
          <a:xfrm>
            <a:off x="311700" y="583096"/>
            <a:ext cx="8520600" cy="3586154"/>
          </a:xfrm>
          <a:prstGeom prst="rect">
            <a:avLst/>
          </a:prstGeom>
        </p:spPr>
        <p:txBody>
          <a:bodyPr lIns="91425" tIns="91425" rIns="91425" bIns="91425" anchor="t" anchorCtr="0">
            <a:noAutofit/>
          </a:bodyPr>
          <a:lstStyle/>
          <a:p>
            <a:pPr lvl="0" algn="l">
              <a:lnSpc>
                <a:spcPct val="200000"/>
              </a:lnSpc>
              <a:spcBef>
                <a:spcPts val="0"/>
              </a:spcBef>
              <a:spcAft>
                <a:spcPts val="1000"/>
              </a:spcAft>
              <a:buNone/>
            </a:pPr>
            <a:endParaRPr sz="1100" u="sng" dirty="0">
              <a:solidFill>
                <a:srgbClr val="000000"/>
              </a:solidFill>
              <a:latin typeface="Calibri"/>
              <a:ea typeface="Calibri"/>
              <a:cs typeface="Calibri"/>
              <a:sym typeface="Calibri"/>
            </a:endParaRPr>
          </a:p>
          <a:p>
            <a:pPr marL="457200" lvl="0" indent="-317500" algn="just">
              <a:lnSpc>
                <a:spcPct val="100000"/>
              </a:lnSpc>
              <a:spcBef>
                <a:spcPts val="0"/>
              </a:spcBef>
              <a:spcAft>
                <a:spcPts val="1000"/>
              </a:spcAft>
              <a:buClr>
                <a:srgbClr val="000000"/>
              </a:buClr>
              <a:buSzPct val="100000"/>
              <a:buFont typeface="Calibri"/>
              <a:buAutoNum type="arabicPeriod"/>
            </a:pPr>
            <a:r>
              <a:rPr lang="en" sz="1400" dirty="0">
                <a:solidFill>
                  <a:srgbClr val="000000"/>
                </a:solidFill>
                <a:latin typeface="Calibri"/>
                <a:ea typeface="Calibri"/>
                <a:cs typeface="Calibri"/>
                <a:sym typeface="Calibri"/>
              </a:rPr>
              <a:t>Federal Laws</a:t>
            </a:r>
          </a:p>
          <a:p>
            <a:pPr marL="457200" lvl="0" indent="-317500" algn="just">
              <a:lnSpc>
                <a:spcPct val="100000"/>
              </a:lnSpc>
              <a:spcBef>
                <a:spcPts val="0"/>
              </a:spcBef>
              <a:spcAft>
                <a:spcPts val="1000"/>
              </a:spcAft>
              <a:buClr>
                <a:srgbClr val="000000"/>
              </a:buClr>
              <a:buSzPct val="100000"/>
              <a:buFont typeface="Calibri"/>
              <a:buAutoNum type="arabicPeriod"/>
            </a:pPr>
            <a:r>
              <a:rPr lang="en" sz="1400" dirty="0">
                <a:solidFill>
                  <a:srgbClr val="000000"/>
                </a:solidFill>
                <a:latin typeface="Calibri"/>
                <a:ea typeface="Calibri"/>
                <a:cs typeface="Calibri"/>
                <a:sym typeface="Calibri"/>
              </a:rPr>
              <a:t>State Nurse Practice Act</a:t>
            </a:r>
          </a:p>
          <a:p>
            <a:pPr marL="457200" lvl="0" indent="-317500" algn="just">
              <a:lnSpc>
                <a:spcPct val="100000"/>
              </a:lnSpc>
              <a:spcBef>
                <a:spcPts val="0"/>
              </a:spcBef>
              <a:spcAft>
                <a:spcPts val="1000"/>
              </a:spcAft>
              <a:buClr>
                <a:srgbClr val="000000"/>
              </a:buClr>
              <a:buSzPct val="100000"/>
              <a:buFont typeface="Calibri"/>
              <a:buAutoNum type="arabicPeriod"/>
            </a:pPr>
            <a:r>
              <a:rPr lang="en" sz="1400" dirty="0">
                <a:solidFill>
                  <a:srgbClr val="000000"/>
                </a:solidFill>
                <a:latin typeface="Calibri"/>
                <a:ea typeface="Calibri"/>
                <a:cs typeface="Calibri"/>
                <a:sym typeface="Calibri"/>
              </a:rPr>
              <a:t>State Board of Health							</a:t>
            </a:r>
          </a:p>
          <a:p>
            <a:pPr marL="457200" lvl="0" indent="-317500" algn="just">
              <a:lnSpc>
                <a:spcPct val="100000"/>
              </a:lnSpc>
              <a:spcBef>
                <a:spcPts val="0"/>
              </a:spcBef>
              <a:spcAft>
                <a:spcPts val="1000"/>
              </a:spcAft>
              <a:buClr>
                <a:srgbClr val="000000"/>
              </a:buClr>
              <a:buSzPct val="100000"/>
              <a:buFont typeface="Calibri"/>
              <a:buAutoNum type="arabicPeriod"/>
            </a:pPr>
            <a:r>
              <a:rPr lang="en" sz="1400" dirty="0">
                <a:solidFill>
                  <a:srgbClr val="000000"/>
                </a:solidFill>
                <a:latin typeface="Calibri"/>
                <a:ea typeface="Calibri"/>
                <a:cs typeface="Calibri"/>
                <a:sym typeface="Calibri"/>
              </a:rPr>
              <a:t>State Board of Education</a:t>
            </a:r>
          </a:p>
          <a:p>
            <a:pPr marL="457200" lvl="0" indent="-317500" algn="just">
              <a:lnSpc>
                <a:spcPct val="100000"/>
              </a:lnSpc>
              <a:spcBef>
                <a:spcPts val="0"/>
              </a:spcBef>
              <a:spcAft>
                <a:spcPts val="1000"/>
              </a:spcAft>
              <a:buClr>
                <a:srgbClr val="000000"/>
              </a:buClr>
              <a:buSzPct val="100000"/>
              <a:buFont typeface="Calibri"/>
              <a:buAutoNum type="arabicPeriod"/>
            </a:pPr>
            <a:r>
              <a:rPr lang="en" sz="1400" dirty="0">
                <a:solidFill>
                  <a:srgbClr val="000000"/>
                </a:solidFill>
                <a:latin typeface="Calibri"/>
                <a:ea typeface="Calibri"/>
                <a:cs typeface="Calibri"/>
                <a:sym typeface="Calibri"/>
              </a:rPr>
              <a:t>Local school District Policy</a:t>
            </a:r>
          </a:p>
          <a:p>
            <a:pPr marL="457200" lvl="0" indent="-317500" algn="just">
              <a:lnSpc>
                <a:spcPct val="100000"/>
              </a:lnSpc>
              <a:spcBef>
                <a:spcPts val="0"/>
              </a:spcBef>
              <a:spcAft>
                <a:spcPts val="1000"/>
              </a:spcAft>
              <a:buClr>
                <a:srgbClr val="000000"/>
              </a:buClr>
              <a:buSzPct val="100000"/>
              <a:buFont typeface="Calibri"/>
              <a:buAutoNum type="arabicPeriod"/>
            </a:pPr>
            <a:r>
              <a:rPr lang="en" sz="1400" dirty="0">
                <a:solidFill>
                  <a:srgbClr val="000000"/>
                </a:solidFill>
                <a:latin typeface="Calibri"/>
                <a:ea typeface="Calibri"/>
                <a:cs typeface="Calibri"/>
                <a:sym typeface="Calibri"/>
              </a:rPr>
              <a:t>Current nursing standards for best practice</a:t>
            </a:r>
          </a:p>
          <a:p>
            <a:pPr marL="914400" lvl="1" indent="-317500" algn="just">
              <a:lnSpc>
                <a:spcPct val="100000"/>
              </a:lnSpc>
              <a:spcBef>
                <a:spcPts val="0"/>
              </a:spcBef>
              <a:spcAft>
                <a:spcPts val="1000"/>
              </a:spcAft>
              <a:buClr>
                <a:srgbClr val="000000"/>
              </a:buClr>
              <a:buSzPct val="100000"/>
              <a:buFont typeface="Calibri"/>
              <a:buAutoNum type="alphaLcPeriod"/>
            </a:pPr>
            <a:r>
              <a:rPr lang="en" dirty="0">
                <a:solidFill>
                  <a:srgbClr val="000000"/>
                </a:solidFill>
                <a:latin typeface="Calibri"/>
                <a:ea typeface="Calibri"/>
                <a:cs typeface="Calibri"/>
                <a:sym typeface="Calibri"/>
              </a:rPr>
              <a:t>School nursing scope and standards of practice</a:t>
            </a:r>
          </a:p>
          <a:p>
            <a:pPr marL="914400" lvl="1" indent="-317500" algn="just">
              <a:lnSpc>
                <a:spcPct val="100000"/>
              </a:lnSpc>
              <a:spcBef>
                <a:spcPts val="0"/>
              </a:spcBef>
              <a:spcAft>
                <a:spcPts val="1000"/>
              </a:spcAft>
              <a:buClr>
                <a:srgbClr val="000000"/>
              </a:buClr>
              <a:buSzPct val="100000"/>
              <a:buFont typeface="Calibri"/>
              <a:buAutoNum type="alphaLcPeriod"/>
            </a:pPr>
            <a:r>
              <a:rPr lang="en" dirty="0">
                <a:solidFill>
                  <a:srgbClr val="000000"/>
                </a:solidFill>
                <a:latin typeface="Calibri"/>
                <a:ea typeface="Calibri"/>
                <a:cs typeface="Calibri"/>
                <a:sym typeface="Calibri"/>
              </a:rPr>
              <a:t>ANA scope and standards of nursing practice</a:t>
            </a:r>
          </a:p>
          <a:p>
            <a:pPr marL="457200" lvl="0" indent="-317500" algn="just">
              <a:lnSpc>
                <a:spcPct val="100000"/>
              </a:lnSpc>
              <a:spcBef>
                <a:spcPts val="0"/>
              </a:spcBef>
              <a:spcAft>
                <a:spcPts val="1000"/>
              </a:spcAft>
              <a:buClr>
                <a:srgbClr val="000000"/>
              </a:buClr>
              <a:buSzPct val="100000"/>
              <a:buFont typeface="Calibri"/>
              <a:buAutoNum type="arabicPeriod"/>
            </a:pPr>
            <a:r>
              <a:rPr lang="en" sz="1400" dirty="0">
                <a:solidFill>
                  <a:srgbClr val="000000"/>
                </a:solidFill>
                <a:latin typeface="Calibri"/>
                <a:ea typeface="Calibri"/>
                <a:cs typeface="Calibri"/>
                <a:sym typeface="Calibri"/>
              </a:rPr>
              <a:t>Current evidence-based research</a:t>
            </a:r>
          </a:p>
          <a:p>
            <a:pPr marL="457200" lvl="0" indent="-317500" algn="just">
              <a:lnSpc>
                <a:spcPct val="100000"/>
              </a:lnSpc>
              <a:spcBef>
                <a:spcPts val="0"/>
              </a:spcBef>
              <a:spcAft>
                <a:spcPts val="1000"/>
              </a:spcAft>
              <a:buClr>
                <a:srgbClr val="000000"/>
              </a:buClr>
              <a:buSzPct val="100000"/>
              <a:buFont typeface="Calibri"/>
              <a:buAutoNum type="arabicPeriod"/>
            </a:pPr>
            <a:r>
              <a:rPr lang="en" sz="1400" dirty="0">
                <a:solidFill>
                  <a:srgbClr val="000000"/>
                </a:solidFill>
                <a:latin typeface="Calibri"/>
                <a:ea typeface="Calibri"/>
                <a:cs typeface="Calibri"/>
                <a:sym typeface="Calibri"/>
              </a:rPr>
              <a:t>Professional organizations  (NASN, state school nurse organizations, ASHA…)</a:t>
            </a:r>
          </a:p>
          <a:p>
            <a:pPr marL="457200" lvl="0" indent="-317500" algn="just">
              <a:lnSpc>
                <a:spcPct val="150000"/>
              </a:lnSpc>
              <a:spcBef>
                <a:spcPts val="0"/>
              </a:spcBef>
              <a:spcAft>
                <a:spcPts val="1000"/>
              </a:spcAft>
              <a:buClr>
                <a:srgbClr val="000000"/>
              </a:buClr>
              <a:buSzPct val="100000"/>
              <a:buFont typeface="Calibri"/>
              <a:buAutoNum type="arabicPeriod"/>
            </a:pPr>
            <a:r>
              <a:rPr lang="en" sz="1400" dirty="0">
                <a:solidFill>
                  <a:srgbClr val="000000"/>
                </a:solidFill>
                <a:latin typeface="Calibri"/>
                <a:ea typeface="Calibri"/>
                <a:cs typeface="Calibri"/>
                <a:sym typeface="Calibri"/>
              </a:rPr>
              <a:t>Examples of litigation/liability cases </a:t>
            </a:r>
          </a:p>
          <a:p>
            <a:pPr lvl="0">
              <a:spcBef>
                <a:spcPts val="0"/>
              </a:spcBef>
              <a:buNone/>
            </a:pPr>
            <a:endParaRPr dirty="0"/>
          </a:p>
        </p:txBody>
      </p:sp>
      <p:pic>
        <p:nvPicPr>
          <p:cNvPr id="360" name="Shape 360"/>
          <p:cNvPicPr preferRelativeResize="0"/>
          <p:nvPr/>
        </p:nvPicPr>
        <p:blipFill>
          <a:blip r:embed="rId3">
            <a:alphaModFix/>
          </a:blip>
          <a:stretch>
            <a:fillRect/>
          </a:stretch>
        </p:blipFill>
        <p:spPr>
          <a:xfrm>
            <a:off x="6173487" y="1298425"/>
            <a:ext cx="1914525" cy="2390775"/>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ctrTitle"/>
          </p:nvPr>
        </p:nvSpPr>
        <p:spPr>
          <a:xfrm>
            <a:off x="311700" y="699000"/>
            <a:ext cx="8520600" cy="1477200"/>
          </a:xfrm>
          <a:prstGeom prst="rect">
            <a:avLst/>
          </a:prstGeom>
        </p:spPr>
        <p:txBody>
          <a:bodyPr lIns="91425" tIns="91425" rIns="91425" bIns="91425" anchor="b" anchorCtr="0">
            <a:noAutofit/>
          </a:bodyPr>
          <a:lstStyle/>
          <a:p>
            <a:pPr lvl="0" rtl="0">
              <a:spcBef>
                <a:spcPts val="0"/>
              </a:spcBef>
              <a:buNone/>
            </a:pPr>
            <a:r>
              <a:rPr lang="en" sz="4800" b="1"/>
              <a:t>Post-Test</a:t>
            </a:r>
          </a:p>
          <a:p>
            <a:pPr lvl="0" rtl="0">
              <a:spcBef>
                <a:spcPts val="0"/>
              </a:spcBef>
              <a:buNone/>
            </a:pPr>
            <a:endParaRPr sz="1800" b="1"/>
          </a:p>
          <a:p>
            <a:pPr lvl="0" rtl="0">
              <a:spcBef>
                <a:spcPts val="0"/>
              </a:spcBef>
              <a:buNone/>
            </a:pPr>
            <a:r>
              <a:rPr lang="en" sz="4800" b="1"/>
              <a:t>True or False</a:t>
            </a:r>
          </a:p>
        </p:txBody>
      </p:sp>
      <p:sp>
        <p:nvSpPr>
          <p:cNvPr id="366" name="Shape 366"/>
          <p:cNvSpPr txBox="1">
            <a:spLocks noGrp="1"/>
          </p:cNvSpPr>
          <p:nvPr>
            <p:ph type="subTitle" idx="1"/>
          </p:nvPr>
        </p:nvSpPr>
        <p:spPr>
          <a:xfrm>
            <a:off x="311700" y="2453050"/>
            <a:ext cx="8520600" cy="19500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AutoNum type="arabicPeriod"/>
            </a:pPr>
            <a:r>
              <a:rPr lang="en" sz="2400" b="1">
                <a:solidFill>
                  <a:schemeClr val="dk1"/>
                </a:solidFill>
              </a:rPr>
              <a:t>The most common signs and symptoms of a concussion include: headache, dizziness, nausea, vomiting, and loss of consciousness.</a:t>
            </a:r>
          </a:p>
          <a:p>
            <a:pPr lvl="0" algn="l" rtl="0">
              <a:lnSpc>
                <a:spcPct val="115000"/>
              </a:lnSpc>
              <a:spcBef>
                <a:spcPts val="0"/>
              </a:spcBef>
              <a:buNone/>
            </a:pPr>
            <a:endParaRPr sz="1400">
              <a:solidFill>
                <a:schemeClr val="dk1"/>
              </a:solidFill>
            </a:endParaRPr>
          </a:p>
          <a:p>
            <a:pPr lvl="0" algn="l" rtl="0">
              <a:lnSpc>
                <a:spcPct val="115000"/>
              </a:lnSpc>
              <a:spcBef>
                <a:spcPts val="0"/>
              </a:spcBef>
              <a:buNone/>
            </a:pPr>
            <a:endParaRPr sz="1400">
              <a:solidFill>
                <a:schemeClr val="dk1"/>
              </a:solidFill>
            </a:endParaRPr>
          </a:p>
          <a:p>
            <a:pPr lvl="0" algn="l" rtl="0">
              <a:lnSpc>
                <a:spcPct val="115000"/>
              </a:lnSpc>
              <a:spcBef>
                <a:spcPts val="0"/>
              </a:spcBef>
              <a:buNone/>
            </a:pPr>
            <a:endParaRPr sz="1400">
              <a:solidFill>
                <a:schemeClr val="dk1"/>
              </a:solidFill>
            </a:endParaRPr>
          </a:p>
          <a:p>
            <a:pPr lvl="0" algn="l" rtl="0">
              <a:spcBef>
                <a:spcPts val="0"/>
              </a:spcBef>
              <a:buNone/>
            </a:pPr>
            <a:endParaRPr sz="18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ctrTitle"/>
          </p:nvPr>
        </p:nvSpPr>
        <p:spPr>
          <a:xfrm>
            <a:off x="311700" y="744575"/>
            <a:ext cx="8520600" cy="983100"/>
          </a:xfrm>
          <a:prstGeom prst="rect">
            <a:avLst/>
          </a:prstGeom>
        </p:spPr>
        <p:txBody>
          <a:bodyPr lIns="91425" tIns="91425" rIns="91425" bIns="91425" anchor="b" anchorCtr="0">
            <a:noAutofit/>
          </a:bodyPr>
          <a:lstStyle/>
          <a:p>
            <a:pPr lvl="0">
              <a:spcBef>
                <a:spcPts val="0"/>
              </a:spcBef>
              <a:buNone/>
            </a:pPr>
            <a:r>
              <a:rPr lang="en" sz="3000" b="1" dirty="0"/>
              <a:t>Correct answer:  FALSE</a:t>
            </a:r>
          </a:p>
        </p:txBody>
      </p:sp>
      <p:sp>
        <p:nvSpPr>
          <p:cNvPr id="372" name="Shape 372"/>
          <p:cNvSpPr txBox="1">
            <a:spLocks noGrp="1"/>
          </p:cNvSpPr>
          <p:nvPr>
            <p:ph type="subTitle" idx="1"/>
          </p:nvPr>
        </p:nvSpPr>
        <p:spPr>
          <a:xfrm>
            <a:off x="311700" y="2083775"/>
            <a:ext cx="8520600" cy="1542900"/>
          </a:xfrm>
          <a:prstGeom prst="rect">
            <a:avLst/>
          </a:prstGeom>
        </p:spPr>
        <p:txBody>
          <a:bodyPr lIns="91425" tIns="91425" rIns="91425" bIns="91425" anchor="t" anchorCtr="0">
            <a:noAutofit/>
          </a:bodyPr>
          <a:lstStyle/>
          <a:p>
            <a:pPr lvl="0">
              <a:spcBef>
                <a:spcPts val="0"/>
              </a:spcBef>
              <a:buNone/>
            </a:pPr>
            <a:r>
              <a:rPr lang="en" dirty="0">
                <a:solidFill>
                  <a:schemeClr val="tx1"/>
                </a:solidFill>
              </a:rPr>
              <a:t>Loss of consciousness occurs in only 10-20% of concussion injuries.</a:t>
            </a:r>
          </a:p>
          <a:p>
            <a:pPr lvl="0">
              <a:spcBef>
                <a:spcPts val="0"/>
              </a:spcBef>
              <a:buNone/>
            </a:pPr>
            <a:r>
              <a:rPr lang="en" dirty="0">
                <a:solidFill>
                  <a:schemeClr val="tx1"/>
                </a:solidFill>
              </a:rPr>
              <a:t>(Resch &amp; Kutcher, 2015)</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ctrTitle"/>
          </p:nvPr>
        </p:nvSpPr>
        <p:spPr>
          <a:xfrm>
            <a:off x="311700" y="744575"/>
            <a:ext cx="8520600" cy="600600"/>
          </a:xfrm>
          <a:prstGeom prst="rect">
            <a:avLst/>
          </a:prstGeom>
        </p:spPr>
        <p:txBody>
          <a:bodyPr lIns="91425" tIns="91425" rIns="91425" bIns="91425" anchor="b" anchorCtr="0">
            <a:noAutofit/>
          </a:bodyPr>
          <a:lstStyle/>
          <a:p>
            <a:pPr lvl="0" rtl="0">
              <a:spcBef>
                <a:spcPts val="0"/>
              </a:spcBef>
              <a:buNone/>
            </a:pPr>
            <a:r>
              <a:rPr lang="en" sz="4800"/>
              <a:t>True or False</a:t>
            </a:r>
          </a:p>
        </p:txBody>
      </p:sp>
      <p:sp>
        <p:nvSpPr>
          <p:cNvPr id="378" name="Shape 378"/>
          <p:cNvSpPr txBox="1">
            <a:spLocks noGrp="1"/>
          </p:cNvSpPr>
          <p:nvPr>
            <p:ph type="subTitle" idx="1"/>
          </p:nvPr>
        </p:nvSpPr>
        <p:spPr>
          <a:xfrm>
            <a:off x="311700" y="2083775"/>
            <a:ext cx="8520600" cy="751800"/>
          </a:xfrm>
          <a:prstGeom prst="rect">
            <a:avLst/>
          </a:prstGeom>
        </p:spPr>
        <p:txBody>
          <a:bodyPr lIns="91425" tIns="91425" rIns="91425" bIns="91425" anchor="t" anchorCtr="0">
            <a:noAutofit/>
          </a:bodyPr>
          <a:lstStyle/>
          <a:p>
            <a:pPr lvl="0" rtl="0">
              <a:lnSpc>
                <a:spcPct val="115000"/>
              </a:lnSpc>
              <a:spcBef>
                <a:spcPts val="0"/>
              </a:spcBef>
              <a:buNone/>
            </a:pPr>
            <a:r>
              <a:rPr lang="en" sz="2400" b="1">
                <a:solidFill>
                  <a:schemeClr val="dk1"/>
                </a:solidFill>
              </a:rPr>
              <a:t>2.  Approximately 80-90% of student athletes find that the symptoms of a concussion will resolve in 2-3 weeks.</a:t>
            </a:r>
          </a:p>
          <a:p>
            <a:pPr lvl="0" rtl="0">
              <a:spcBef>
                <a:spcPts val="0"/>
              </a:spcBef>
              <a:buNone/>
            </a:pPr>
            <a:endParaRPr sz="1800" b="1"/>
          </a:p>
        </p:txBody>
      </p:sp>
      <p:sp>
        <p:nvSpPr>
          <p:cNvPr id="379" name="Shape 379"/>
          <p:cNvSpPr txBox="1"/>
          <p:nvPr/>
        </p:nvSpPr>
        <p:spPr>
          <a:xfrm>
            <a:off x="0" y="0"/>
            <a:ext cx="3000000" cy="3000000"/>
          </a:xfrm>
          <a:prstGeom prst="rect">
            <a:avLst/>
          </a:prstGeom>
          <a:noFill/>
          <a:ln>
            <a:noFill/>
          </a:ln>
        </p:spPr>
        <p:txBody>
          <a:bodyPr lIns="91425" tIns="91425" rIns="91425" bIns="91425" anchor="ctr" anchorCtr="0">
            <a:noAutofit/>
          </a:bodyPr>
          <a:lstStyle/>
          <a:p>
            <a:pPr lvl="0" rtl="0">
              <a:lnSpc>
                <a:spcPct val="115000"/>
              </a:lnSpc>
              <a:spcBef>
                <a:spcPts val="0"/>
              </a:spcBef>
              <a:buNone/>
            </a:pPr>
            <a:endParaRPr>
              <a:solidFill>
                <a:schemeClr val="dk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ctrTitle"/>
          </p:nvPr>
        </p:nvSpPr>
        <p:spPr>
          <a:xfrm>
            <a:off x="311700" y="744575"/>
            <a:ext cx="8520600" cy="983100"/>
          </a:xfrm>
          <a:prstGeom prst="rect">
            <a:avLst/>
          </a:prstGeom>
        </p:spPr>
        <p:txBody>
          <a:bodyPr lIns="91425" tIns="91425" rIns="91425" bIns="91425" anchor="b" anchorCtr="0">
            <a:noAutofit/>
          </a:bodyPr>
          <a:lstStyle/>
          <a:p>
            <a:pPr lvl="0" rtl="0">
              <a:spcBef>
                <a:spcPts val="0"/>
              </a:spcBef>
              <a:buNone/>
            </a:pPr>
            <a:r>
              <a:rPr lang="en" sz="3000" b="1" dirty="0"/>
              <a:t>Correct answer:  TRUE</a:t>
            </a:r>
          </a:p>
        </p:txBody>
      </p:sp>
      <p:sp>
        <p:nvSpPr>
          <p:cNvPr id="385" name="Shape 385"/>
          <p:cNvSpPr txBox="1">
            <a:spLocks noGrp="1"/>
          </p:cNvSpPr>
          <p:nvPr>
            <p:ph type="subTitle" idx="1"/>
          </p:nvPr>
        </p:nvSpPr>
        <p:spPr>
          <a:xfrm>
            <a:off x="311700" y="2083775"/>
            <a:ext cx="8520600" cy="1542900"/>
          </a:xfrm>
          <a:prstGeom prst="rect">
            <a:avLst/>
          </a:prstGeom>
        </p:spPr>
        <p:txBody>
          <a:bodyPr lIns="91425" tIns="91425" rIns="91425" bIns="91425" anchor="t" anchorCtr="0">
            <a:noAutofit/>
          </a:bodyPr>
          <a:lstStyle/>
          <a:p>
            <a:pPr lvl="0" rtl="0">
              <a:spcBef>
                <a:spcPts val="0"/>
              </a:spcBef>
              <a:buNone/>
            </a:pPr>
            <a:endParaRPr lang="en"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ctrTitle"/>
          </p:nvPr>
        </p:nvSpPr>
        <p:spPr>
          <a:xfrm>
            <a:off x="311700" y="744575"/>
            <a:ext cx="8520600" cy="943500"/>
          </a:xfrm>
          <a:prstGeom prst="rect">
            <a:avLst/>
          </a:prstGeom>
        </p:spPr>
        <p:txBody>
          <a:bodyPr lIns="91425" tIns="91425" rIns="91425" bIns="91425" anchor="b" anchorCtr="0">
            <a:noAutofit/>
          </a:bodyPr>
          <a:lstStyle/>
          <a:p>
            <a:pPr lvl="0" rtl="0">
              <a:spcBef>
                <a:spcPts val="0"/>
              </a:spcBef>
              <a:buNone/>
            </a:pPr>
            <a:r>
              <a:rPr lang="en" sz="4800"/>
              <a:t>True or False</a:t>
            </a:r>
          </a:p>
        </p:txBody>
      </p:sp>
      <p:sp>
        <p:nvSpPr>
          <p:cNvPr id="391" name="Shape 391"/>
          <p:cNvSpPr txBox="1">
            <a:spLocks noGrp="1"/>
          </p:cNvSpPr>
          <p:nvPr>
            <p:ph type="subTitle" idx="1"/>
          </p:nvPr>
        </p:nvSpPr>
        <p:spPr>
          <a:xfrm>
            <a:off x="311700" y="2387100"/>
            <a:ext cx="8520600" cy="1239600"/>
          </a:xfrm>
          <a:prstGeom prst="rect">
            <a:avLst/>
          </a:prstGeom>
        </p:spPr>
        <p:txBody>
          <a:bodyPr lIns="91425" tIns="91425" rIns="91425" bIns="91425" anchor="t" anchorCtr="0">
            <a:noAutofit/>
          </a:bodyPr>
          <a:lstStyle/>
          <a:p>
            <a:pPr lvl="0" rtl="0">
              <a:lnSpc>
                <a:spcPct val="115000"/>
              </a:lnSpc>
              <a:spcBef>
                <a:spcPts val="0"/>
              </a:spcBef>
              <a:buNone/>
            </a:pPr>
            <a:r>
              <a:rPr lang="en" sz="2400" b="1">
                <a:solidFill>
                  <a:schemeClr val="dk1"/>
                </a:solidFill>
              </a:rPr>
              <a:t>3.  The school nurse plays an important role on the school’s oversight team.</a:t>
            </a:r>
          </a:p>
          <a:p>
            <a:pPr lvl="0" algn="l" rtl="0">
              <a:lnSpc>
                <a:spcPct val="115000"/>
              </a:lnSpc>
              <a:spcBef>
                <a:spcPts val="0"/>
              </a:spcBef>
              <a:buNone/>
            </a:pPr>
            <a:endParaRPr sz="2400" b="1">
              <a:solidFill>
                <a:schemeClr val="dk1"/>
              </a:solidFill>
            </a:endParaRPr>
          </a:p>
          <a:p>
            <a:pPr lvl="0" rtl="0">
              <a:spcBef>
                <a:spcPts val="0"/>
              </a:spcBef>
              <a:buNone/>
            </a:pPr>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ctrTitle"/>
          </p:nvPr>
        </p:nvSpPr>
        <p:spPr>
          <a:xfrm>
            <a:off x="311700" y="744575"/>
            <a:ext cx="8520600" cy="983100"/>
          </a:xfrm>
          <a:prstGeom prst="rect">
            <a:avLst/>
          </a:prstGeom>
        </p:spPr>
        <p:txBody>
          <a:bodyPr lIns="91425" tIns="91425" rIns="91425" bIns="91425" anchor="b" anchorCtr="0">
            <a:noAutofit/>
          </a:bodyPr>
          <a:lstStyle/>
          <a:p>
            <a:pPr lvl="0" rtl="0">
              <a:spcBef>
                <a:spcPts val="0"/>
              </a:spcBef>
              <a:buNone/>
            </a:pPr>
            <a:r>
              <a:rPr lang="en" sz="3000" b="1" dirty="0"/>
              <a:t>Correct answer:  TRUE</a:t>
            </a:r>
          </a:p>
        </p:txBody>
      </p:sp>
      <p:sp>
        <p:nvSpPr>
          <p:cNvPr id="397" name="Shape 397"/>
          <p:cNvSpPr txBox="1">
            <a:spLocks noGrp="1"/>
          </p:cNvSpPr>
          <p:nvPr>
            <p:ph type="subTitle" idx="1"/>
          </p:nvPr>
        </p:nvSpPr>
        <p:spPr>
          <a:xfrm>
            <a:off x="311700" y="2083775"/>
            <a:ext cx="8520600" cy="1542900"/>
          </a:xfrm>
          <a:prstGeom prst="rect">
            <a:avLst/>
          </a:prstGeom>
        </p:spPr>
        <p:txBody>
          <a:bodyPr lIns="91425" tIns="91425" rIns="91425" bIns="91425" anchor="t" anchorCtr="0">
            <a:noAutofit/>
          </a:bodyPr>
          <a:lstStyle/>
          <a:p>
            <a:pPr lvl="0">
              <a:spcBef>
                <a:spcPts val="0"/>
              </a:spcBef>
              <a:buNone/>
            </a:pPr>
            <a:r>
              <a:rPr lang="en" dirty="0">
                <a:solidFill>
                  <a:schemeClr val="tx1"/>
                </a:solidFill>
              </a:rPr>
              <a:t>The school nurse is the care coordinator and leader of the individual student’s team as well as a leader/member of the school or district’s concussion oversight team.</a:t>
            </a:r>
          </a:p>
          <a:p>
            <a:pPr lvl="0" rtl="0">
              <a:spcBef>
                <a:spcPts val="0"/>
              </a:spcBef>
              <a:buNone/>
            </a:pPr>
            <a:r>
              <a:rPr lang="en" dirty="0">
                <a:solidFill>
                  <a:schemeClr val="tx1"/>
                </a:solidFill>
              </a:rPr>
              <a:t>(NASN, 2016b)</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ctrTitle"/>
          </p:nvPr>
        </p:nvSpPr>
        <p:spPr>
          <a:xfrm>
            <a:off x="311700" y="744575"/>
            <a:ext cx="8520600" cy="903900"/>
          </a:xfrm>
          <a:prstGeom prst="rect">
            <a:avLst/>
          </a:prstGeom>
        </p:spPr>
        <p:txBody>
          <a:bodyPr lIns="91425" tIns="91425" rIns="91425" bIns="91425" anchor="b" anchorCtr="0">
            <a:noAutofit/>
          </a:bodyPr>
          <a:lstStyle/>
          <a:p>
            <a:pPr lvl="0" rtl="0">
              <a:spcBef>
                <a:spcPts val="0"/>
              </a:spcBef>
              <a:buNone/>
            </a:pPr>
            <a:r>
              <a:rPr lang="en" sz="4800"/>
              <a:t>True or False</a:t>
            </a:r>
          </a:p>
        </p:txBody>
      </p:sp>
      <p:sp>
        <p:nvSpPr>
          <p:cNvPr id="403" name="Shape 403"/>
          <p:cNvSpPr txBox="1">
            <a:spLocks noGrp="1"/>
          </p:cNvSpPr>
          <p:nvPr>
            <p:ph type="subTitle" idx="1"/>
          </p:nvPr>
        </p:nvSpPr>
        <p:spPr>
          <a:xfrm>
            <a:off x="311700" y="2189275"/>
            <a:ext cx="8520600" cy="1437600"/>
          </a:xfrm>
          <a:prstGeom prst="rect">
            <a:avLst/>
          </a:prstGeom>
        </p:spPr>
        <p:txBody>
          <a:bodyPr lIns="91425" tIns="91425" rIns="91425" bIns="91425" anchor="t" anchorCtr="0">
            <a:noAutofit/>
          </a:bodyPr>
          <a:lstStyle/>
          <a:p>
            <a:pPr lvl="0" rtl="0">
              <a:lnSpc>
                <a:spcPct val="115000"/>
              </a:lnSpc>
              <a:spcBef>
                <a:spcPts val="0"/>
              </a:spcBef>
              <a:buNone/>
            </a:pPr>
            <a:r>
              <a:rPr lang="en" sz="2400" b="1">
                <a:solidFill>
                  <a:schemeClr val="dk1"/>
                </a:solidFill>
              </a:rPr>
              <a:t>4.  A concussion will affect a student physically, cognitively, emotionally and may even affect sleep.</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ctrTitle"/>
          </p:nvPr>
        </p:nvSpPr>
        <p:spPr>
          <a:xfrm>
            <a:off x="311700" y="744575"/>
            <a:ext cx="8520600" cy="983100"/>
          </a:xfrm>
          <a:prstGeom prst="rect">
            <a:avLst/>
          </a:prstGeom>
        </p:spPr>
        <p:txBody>
          <a:bodyPr lIns="91425" tIns="91425" rIns="91425" bIns="91425" anchor="b" anchorCtr="0">
            <a:noAutofit/>
          </a:bodyPr>
          <a:lstStyle/>
          <a:p>
            <a:pPr lvl="0" rtl="0">
              <a:spcBef>
                <a:spcPts val="0"/>
              </a:spcBef>
              <a:buNone/>
            </a:pPr>
            <a:r>
              <a:rPr lang="en" sz="3000" b="1"/>
              <a:t>Correct answer:  TRUE</a:t>
            </a:r>
          </a:p>
        </p:txBody>
      </p:sp>
      <p:sp>
        <p:nvSpPr>
          <p:cNvPr id="409" name="Shape 409"/>
          <p:cNvSpPr txBox="1">
            <a:spLocks noGrp="1"/>
          </p:cNvSpPr>
          <p:nvPr>
            <p:ph type="subTitle" idx="1"/>
          </p:nvPr>
        </p:nvSpPr>
        <p:spPr>
          <a:xfrm>
            <a:off x="311700" y="2083775"/>
            <a:ext cx="8520600" cy="1542900"/>
          </a:xfrm>
          <a:prstGeom prst="rect">
            <a:avLst/>
          </a:prstGeom>
        </p:spPr>
        <p:txBody>
          <a:bodyPr lIns="91425" tIns="91425" rIns="91425" bIns="91425" anchor="t" anchorCtr="0">
            <a:noAutofit/>
          </a:bodyPr>
          <a:lstStyle/>
          <a:p>
            <a:pPr lvl="0">
              <a:spcBef>
                <a:spcPts val="0"/>
              </a:spcBef>
              <a:buNone/>
            </a:pPr>
            <a:r>
              <a:rPr lang="en" dirty="0">
                <a:solidFill>
                  <a:schemeClr val="tx1"/>
                </a:solidFill>
              </a:rPr>
              <a:t>Symptoms of a concussion are grouped into 4 main areas:  physical, emotional/behavioral, cognitive, and sleep. </a:t>
            </a:r>
          </a:p>
          <a:p>
            <a:pPr lvl="0">
              <a:spcBef>
                <a:spcPts val="0"/>
              </a:spcBef>
              <a:buNone/>
            </a:pPr>
            <a:r>
              <a:rPr lang="en" dirty="0">
                <a:solidFill>
                  <a:schemeClr val="tx1"/>
                </a:solidFill>
              </a:rPr>
              <a:t>(McCrory et al., 2013)</a:t>
            </a:r>
          </a:p>
          <a:p>
            <a:pPr lvl="0" rtl="0">
              <a:spcBef>
                <a:spcPts val="0"/>
              </a:spcBef>
              <a:buNone/>
            </a:pPr>
            <a:endParaRP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ctrTitle"/>
          </p:nvPr>
        </p:nvSpPr>
        <p:spPr>
          <a:xfrm>
            <a:off x="311700" y="567100"/>
            <a:ext cx="8520600" cy="949500"/>
          </a:xfrm>
          <a:prstGeom prst="rect">
            <a:avLst/>
          </a:prstGeom>
        </p:spPr>
        <p:txBody>
          <a:bodyPr lIns="91425" tIns="91425" rIns="91425" bIns="91425" anchor="b" anchorCtr="0">
            <a:noAutofit/>
          </a:bodyPr>
          <a:lstStyle/>
          <a:p>
            <a:pPr lvl="0" rtl="0">
              <a:spcBef>
                <a:spcPts val="0"/>
              </a:spcBef>
              <a:buNone/>
            </a:pPr>
            <a:r>
              <a:rPr lang="en" sz="4800"/>
              <a:t>True or False</a:t>
            </a:r>
          </a:p>
        </p:txBody>
      </p:sp>
      <p:sp>
        <p:nvSpPr>
          <p:cNvPr id="415" name="Shape 415"/>
          <p:cNvSpPr txBox="1">
            <a:spLocks noGrp="1"/>
          </p:cNvSpPr>
          <p:nvPr>
            <p:ph type="subTitle" idx="1"/>
          </p:nvPr>
        </p:nvSpPr>
        <p:spPr>
          <a:xfrm>
            <a:off x="311700" y="2228850"/>
            <a:ext cx="8520600" cy="1397700"/>
          </a:xfrm>
          <a:prstGeom prst="rect">
            <a:avLst/>
          </a:prstGeom>
        </p:spPr>
        <p:txBody>
          <a:bodyPr lIns="91425" tIns="91425" rIns="91425" bIns="91425" anchor="t" anchorCtr="0">
            <a:noAutofit/>
          </a:bodyPr>
          <a:lstStyle/>
          <a:p>
            <a:pPr lvl="0" rtl="0">
              <a:lnSpc>
                <a:spcPct val="115000"/>
              </a:lnSpc>
              <a:spcBef>
                <a:spcPts val="0"/>
              </a:spcBef>
              <a:buNone/>
            </a:pPr>
            <a:r>
              <a:rPr lang="en" sz="2400" b="1">
                <a:solidFill>
                  <a:schemeClr val="dk1"/>
                </a:solidFill>
              </a:rPr>
              <a:t>5.  A concussion can be diagnosed with a skull x-ray, CAT scan and/or a MRI.</a:t>
            </a:r>
          </a:p>
          <a:p>
            <a:pPr lvl="0" rtl="0">
              <a:spcBef>
                <a:spcPts val="0"/>
              </a:spcBef>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311700" y="744575"/>
            <a:ext cx="8520600" cy="600600"/>
          </a:xfrm>
          <a:prstGeom prst="rect">
            <a:avLst/>
          </a:prstGeom>
        </p:spPr>
        <p:txBody>
          <a:bodyPr lIns="91425" tIns="91425" rIns="91425" bIns="91425" anchor="b" anchorCtr="0">
            <a:noAutofit/>
          </a:bodyPr>
          <a:lstStyle/>
          <a:p>
            <a:pPr lvl="0">
              <a:spcBef>
                <a:spcPts val="0"/>
              </a:spcBef>
              <a:buNone/>
            </a:pPr>
            <a:r>
              <a:rPr lang="en" sz="4800"/>
              <a:t>True or False</a:t>
            </a:r>
          </a:p>
        </p:txBody>
      </p:sp>
      <p:sp>
        <p:nvSpPr>
          <p:cNvPr id="86" name="Shape 86"/>
          <p:cNvSpPr txBox="1">
            <a:spLocks noGrp="1"/>
          </p:cNvSpPr>
          <p:nvPr>
            <p:ph type="subTitle" idx="1"/>
          </p:nvPr>
        </p:nvSpPr>
        <p:spPr>
          <a:xfrm>
            <a:off x="311700" y="2083775"/>
            <a:ext cx="8520600" cy="751800"/>
          </a:xfrm>
          <a:prstGeom prst="rect">
            <a:avLst/>
          </a:prstGeom>
        </p:spPr>
        <p:txBody>
          <a:bodyPr lIns="91425" tIns="91425" rIns="91425" bIns="91425" anchor="t" anchorCtr="0">
            <a:noAutofit/>
          </a:bodyPr>
          <a:lstStyle/>
          <a:p>
            <a:pPr lvl="0" rtl="0">
              <a:lnSpc>
                <a:spcPct val="115000"/>
              </a:lnSpc>
              <a:spcBef>
                <a:spcPts val="0"/>
              </a:spcBef>
              <a:buNone/>
            </a:pPr>
            <a:r>
              <a:rPr lang="en" sz="2400" b="1">
                <a:solidFill>
                  <a:schemeClr val="dk1"/>
                </a:solidFill>
              </a:rPr>
              <a:t>2.  Approximately 80-90% of student athletes find that the symptoms of a concussion will resolve in 2-3 weeks.</a:t>
            </a:r>
          </a:p>
          <a:p>
            <a:pPr lvl="0">
              <a:spcBef>
                <a:spcPts val="0"/>
              </a:spcBef>
              <a:buNone/>
            </a:pPr>
            <a:endParaRPr sz="1800" b="1"/>
          </a:p>
        </p:txBody>
      </p:sp>
      <p:sp>
        <p:nvSpPr>
          <p:cNvPr id="87" name="Shape 87"/>
          <p:cNvSpPr txBox="1"/>
          <p:nvPr/>
        </p:nvSpPr>
        <p:spPr>
          <a:xfrm>
            <a:off x="0" y="0"/>
            <a:ext cx="3000000" cy="3000000"/>
          </a:xfrm>
          <a:prstGeom prst="rect">
            <a:avLst/>
          </a:prstGeom>
          <a:noFill/>
          <a:ln>
            <a:noFill/>
          </a:ln>
        </p:spPr>
        <p:txBody>
          <a:bodyPr lIns="91425" tIns="91425" rIns="91425" bIns="91425" anchor="ctr" anchorCtr="0">
            <a:noAutofit/>
          </a:bodyPr>
          <a:lstStyle/>
          <a:p>
            <a:pPr lvl="0" rtl="0">
              <a:lnSpc>
                <a:spcPct val="115000"/>
              </a:lnSpc>
              <a:spcBef>
                <a:spcPts val="0"/>
              </a:spcBef>
              <a:buNone/>
            </a:pPr>
            <a:endParaRPr>
              <a:solidFill>
                <a:schemeClr val="dk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ctrTitle"/>
          </p:nvPr>
        </p:nvSpPr>
        <p:spPr>
          <a:xfrm>
            <a:off x="311700" y="744575"/>
            <a:ext cx="8520600" cy="666600"/>
          </a:xfrm>
          <a:prstGeom prst="rect">
            <a:avLst/>
          </a:prstGeom>
        </p:spPr>
        <p:txBody>
          <a:bodyPr lIns="91425" tIns="91425" rIns="91425" bIns="91425" anchor="b" anchorCtr="0">
            <a:noAutofit/>
          </a:bodyPr>
          <a:lstStyle/>
          <a:p>
            <a:pPr lvl="0" rtl="0">
              <a:spcBef>
                <a:spcPts val="0"/>
              </a:spcBef>
              <a:buNone/>
            </a:pPr>
            <a:r>
              <a:rPr lang="en" sz="3000" b="1"/>
              <a:t>Correct answer:  FALSE</a:t>
            </a:r>
          </a:p>
        </p:txBody>
      </p:sp>
      <p:sp>
        <p:nvSpPr>
          <p:cNvPr id="421" name="Shape 421"/>
          <p:cNvSpPr txBox="1">
            <a:spLocks noGrp="1"/>
          </p:cNvSpPr>
          <p:nvPr>
            <p:ph type="subTitle" idx="1"/>
          </p:nvPr>
        </p:nvSpPr>
        <p:spPr>
          <a:xfrm>
            <a:off x="311700" y="1740875"/>
            <a:ext cx="8520600" cy="1885800"/>
          </a:xfrm>
          <a:prstGeom prst="rect">
            <a:avLst/>
          </a:prstGeom>
        </p:spPr>
        <p:txBody>
          <a:bodyPr lIns="91425" tIns="91425" rIns="91425" bIns="91425" anchor="t" anchorCtr="0">
            <a:noAutofit/>
          </a:bodyPr>
          <a:lstStyle/>
          <a:p>
            <a:pPr lvl="0" rtl="0">
              <a:spcBef>
                <a:spcPts val="0"/>
              </a:spcBef>
              <a:buNone/>
            </a:pPr>
            <a:r>
              <a:rPr lang="en" sz="2400" dirty="0">
                <a:solidFill>
                  <a:schemeClr val="dk1"/>
                </a:solidFill>
              </a:rPr>
              <a:t>	</a:t>
            </a:r>
            <a:r>
              <a:rPr lang="en" sz="2400" dirty="0">
                <a:solidFill>
                  <a:schemeClr val="tx1"/>
                </a:solidFill>
              </a:rPr>
              <a:t>Traditional imaging such as x-rays, MRI’s (magnetic resonance imaging) and CT scans (computerized tomography) are not diagnostic tools because of the functional nature of a concussion injury, but they will assist with ruling out structural traumatic injuries such as skull fractures or bleeding.</a:t>
            </a:r>
          </a:p>
          <a:p>
            <a:pPr lvl="0" rtl="0">
              <a:spcBef>
                <a:spcPts val="0"/>
              </a:spcBef>
              <a:buClr>
                <a:schemeClr val="dk1"/>
              </a:buClr>
              <a:buSzPct val="45833"/>
              <a:buFont typeface="Arial"/>
              <a:buNone/>
            </a:pPr>
            <a:r>
              <a:rPr lang="en" sz="2400" dirty="0">
                <a:solidFill>
                  <a:schemeClr val="tx1"/>
                </a:solidFill>
              </a:rPr>
              <a:t>(IOM &amp; NRC, 2014)</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ctrTitle"/>
          </p:nvPr>
        </p:nvSpPr>
        <p:spPr>
          <a:xfrm>
            <a:off x="311700" y="744575"/>
            <a:ext cx="8520600" cy="877500"/>
          </a:xfrm>
          <a:prstGeom prst="rect">
            <a:avLst/>
          </a:prstGeom>
        </p:spPr>
        <p:txBody>
          <a:bodyPr lIns="91425" tIns="91425" rIns="91425" bIns="91425" anchor="b" anchorCtr="0">
            <a:noAutofit/>
          </a:bodyPr>
          <a:lstStyle/>
          <a:p>
            <a:pPr lvl="0" rtl="0">
              <a:spcBef>
                <a:spcPts val="0"/>
              </a:spcBef>
              <a:buNone/>
            </a:pPr>
            <a:r>
              <a:rPr lang="en" sz="4800"/>
              <a:t>True or False</a:t>
            </a:r>
          </a:p>
        </p:txBody>
      </p:sp>
      <p:sp>
        <p:nvSpPr>
          <p:cNvPr id="427" name="Shape 427"/>
          <p:cNvSpPr txBox="1">
            <a:spLocks noGrp="1"/>
          </p:cNvSpPr>
          <p:nvPr>
            <p:ph type="subTitle" idx="1"/>
          </p:nvPr>
        </p:nvSpPr>
        <p:spPr>
          <a:xfrm>
            <a:off x="311700" y="1859575"/>
            <a:ext cx="8520600" cy="1767300"/>
          </a:xfrm>
          <a:prstGeom prst="rect">
            <a:avLst/>
          </a:prstGeom>
        </p:spPr>
        <p:txBody>
          <a:bodyPr lIns="91425" tIns="91425" rIns="91425" bIns="91425" anchor="t" anchorCtr="0">
            <a:noAutofit/>
          </a:bodyPr>
          <a:lstStyle/>
          <a:p>
            <a:pPr lvl="0" rtl="0">
              <a:lnSpc>
                <a:spcPct val="115000"/>
              </a:lnSpc>
              <a:spcBef>
                <a:spcPts val="0"/>
              </a:spcBef>
              <a:buNone/>
            </a:pPr>
            <a:r>
              <a:rPr lang="en" sz="2400" b="1" dirty="0">
                <a:solidFill>
                  <a:schemeClr val="dk1"/>
                </a:solidFill>
              </a:rPr>
              <a:t>6.  Some factors that may impede recovery from a concussion include: a history of prior concussions, a history </a:t>
            </a:r>
            <a:r>
              <a:rPr lang="en" sz="2400" b="1" dirty="0" smtClean="0">
                <a:solidFill>
                  <a:schemeClr val="dk1"/>
                </a:solidFill>
              </a:rPr>
              <a:t>of </a:t>
            </a:r>
            <a:r>
              <a:rPr lang="en" sz="2400" b="1" dirty="0">
                <a:solidFill>
                  <a:schemeClr val="dk1"/>
                </a:solidFill>
              </a:rPr>
              <a:t>headaches or migraines, a </a:t>
            </a:r>
          </a:p>
          <a:p>
            <a:pPr lvl="0" rtl="0">
              <a:lnSpc>
                <a:spcPct val="115000"/>
              </a:lnSpc>
              <a:spcBef>
                <a:spcPts val="0"/>
              </a:spcBef>
              <a:buNone/>
            </a:pPr>
            <a:r>
              <a:rPr lang="en" sz="2400" b="1" dirty="0">
                <a:solidFill>
                  <a:schemeClr val="dk1"/>
                </a:solidFill>
              </a:rPr>
              <a:t>     diagnosis of ADHD, learning disability, or sleep disorder, but NOT mental health disorders.</a:t>
            </a:r>
          </a:p>
          <a:p>
            <a:pPr lvl="0" rtl="0">
              <a:spcBef>
                <a:spcPts val="0"/>
              </a:spcBef>
              <a:buNone/>
            </a:pPr>
            <a:endParaRPr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ctrTitle"/>
          </p:nvPr>
        </p:nvSpPr>
        <p:spPr>
          <a:xfrm>
            <a:off x="311700" y="744575"/>
            <a:ext cx="8520600" cy="666600"/>
          </a:xfrm>
          <a:prstGeom prst="rect">
            <a:avLst/>
          </a:prstGeom>
        </p:spPr>
        <p:txBody>
          <a:bodyPr lIns="91425" tIns="91425" rIns="91425" bIns="91425" anchor="b" anchorCtr="0">
            <a:noAutofit/>
          </a:bodyPr>
          <a:lstStyle/>
          <a:p>
            <a:pPr lvl="0" rtl="0">
              <a:spcBef>
                <a:spcPts val="0"/>
              </a:spcBef>
              <a:buNone/>
            </a:pPr>
            <a:r>
              <a:rPr lang="en" sz="3000" b="1"/>
              <a:t>Correct answer:  FALSE</a:t>
            </a:r>
          </a:p>
        </p:txBody>
      </p:sp>
      <p:sp>
        <p:nvSpPr>
          <p:cNvPr id="433" name="Shape 433"/>
          <p:cNvSpPr txBox="1">
            <a:spLocks noGrp="1"/>
          </p:cNvSpPr>
          <p:nvPr>
            <p:ph type="subTitle" idx="1"/>
          </p:nvPr>
        </p:nvSpPr>
        <p:spPr>
          <a:xfrm>
            <a:off x="311700" y="1740875"/>
            <a:ext cx="8520600" cy="1885800"/>
          </a:xfrm>
          <a:prstGeom prst="rect">
            <a:avLst/>
          </a:prstGeom>
        </p:spPr>
        <p:txBody>
          <a:bodyPr lIns="91425" tIns="91425" rIns="91425" bIns="91425" anchor="t" anchorCtr="0">
            <a:noAutofit/>
          </a:bodyPr>
          <a:lstStyle/>
          <a:p>
            <a:pPr lvl="0" rtl="0">
              <a:spcBef>
                <a:spcPts val="0"/>
              </a:spcBef>
              <a:buNone/>
            </a:pPr>
            <a:r>
              <a:rPr lang="en" sz="2400" dirty="0">
                <a:solidFill>
                  <a:schemeClr val="tx1"/>
                </a:solidFill>
              </a:rPr>
              <a:t>Mental health disorders may affect concussion recovery in terms of symptom presentation and prolonged recovery time.</a:t>
            </a:r>
          </a:p>
          <a:p>
            <a:pPr lvl="0" rtl="0">
              <a:spcBef>
                <a:spcPts val="0"/>
              </a:spcBef>
              <a:buNone/>
            </a:pPr>
            <a:r>
              <a:rPr lang="en" sz="2400" dirty="0">
                <a:solidFill>
                  <a:schemeClr val="tx1"/>
                </a:solidFill>
              </a:rPr>
              <a:t>(Sady et al., 2011)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ctrTitle"/>
          </p:nvPr>
        </p:nvSpPr>
        <p:spPr>
          <a:xfrm>
            <a:off x="311700" y="744575"/>
            <a:ext cx="8520600" cy="864300"/>
          </a:xfrm>
          <a:prstGeom prst="rect">
            <a:avLst/>
          </a:prstGeom>
        </p:spPr>
        <p:txBody>
          <a:bodyPr lIns="91425" tIns="91425" rIns="91425" bIns="91425" anchor="b" anchorCtr="0">
            <a:noAutofit/>
          </a:bodyPr>
          <a:lstStyle/>
          <a:p>
            <a:pPr lvl="0" rtl="0">
              <a:spcBef>
                <a:spcPts val="0"/>
              </a:spcBef>
              <a:buNone/>
            </a:pPr>
            <a:r>
              <a:rPr lang="en" sz="4800"/>
              <a:t>True or False</a:t>
            </a:r>
          </a:p>
        </p:txBody>
      </p:sp>
      <p:sp>
        <p:nvSpPr>
          <p:cNvPr id="439" name="Shape 439"/>
          <p:cNvSpPr txBox="1">
            <a:spLocks noGrp="1"/>
          </p:cNvSpPr>
          <p:nvPr>
            <p:ph type="subTitle" idx="1"/>
          </p:nvPr>
        </p:nvSpPr>
        <p:spPr>
          <a:xfrm>
            <a:off x="311700" y="2110150"/>
            <a:ext cx="8520600" cy="1516500"/>
          </a:xfrm>
          <a:prstGeom prst="rect">
            <a:avLst/>
          </a:prstGeom>
        </p:spPr>
        <p:txBody>
          <a:bodyPr lIns="91425" tIns="91425" rIns="91425" bIns="91425" anchor="t" anchorCtr="0">
            <a:noAutofit/>
          </a:bodyPr>
          <a:lstStyle/>
          <a:p>
            <a:pPr lvl="0" rtl="0">
              <a:lnSpc>
                <a:spcPct val="115000"/>
              </a:lnSpc>
              <a:spcBef>
                <a:spcPts val="0"/>
              </a:spcBef>
              <a:buNone/>
            </a:pPr>
            <a:r>
              <a:rPr lang="en" sz="2400" b="1">
                <a:solidFill>
                  <a:schemeClr val="dk1"/>
                </a:solidFill>
              </a:rPr>
              <a:t>7.  Currently, cognitive rest is the initial treatment of choice for concussion.</a:t>
            </a:r>
          </a:p>
          <a:p>
            <a:pPr lvl="0" rtl="0">
              <a:spcBef>
                <a:spcPts val="0"/>
              </a:spcBef>
              <a:buNone/>
            </a:pPr>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ctrTitle"/>
          </p:nvPr>
        </p:nvSpPr>
        <p:spPr>
          <a:xfrm>
            <a:off x="311700" y="435225"/>
            <a:ext cx="8520600" cy="593400"/>
          </a:xfrm>
          <a:prstGeom prst="rect">
            <a:avLst/>
          </a:prstGeom>
        </p:spPr>
        <p:txBody>
          <a:bodyPr lIns="91425" tIns="91425" rIns="91425" bIns="91425" anchor="b" anchorCtr="0">
            <a:noAutofit/>
          </a:bodyPr>
          <a:lstStyle/>
          <a:p>
            <a:pPr lvl="0" rtl="0">
              <a:spcBef>
                <a:spcPts val="0"/>
              </a:spcBef>
              <a:buNone/>
            </a:pPr>
            <a:r>
              <a:rPr lang="en" sz="3000" b="1" dirty="0"/>
              <a:t>Correct answer:  TRUE</a:t>
            </a:r>
          </a:p>
        </p:txBody>
      </p:sp>
      <p:sp>
        <p:nvSpPr>
          <p:cNvPr id="445" name="Shape 445"/>
          <p:cNvSpPr txBox="1">
            <a:spLocks noGrp="1"/>
          </p:cNvSpPr>
          <p:nvPr>
            <p:ph type="subTitle" idx="1"/>
          </p:nvPr>
        </p:nvSpPr>
        <p:spPr>
          <a:xfrm>
            <a:off x="311700" y="1411175"/>
            <a:ext cx="8520600" cy="2215500"/>
          </a:xfrm>
          <a:prstGeom prst="rect">
            <a:avLst/>
          </a:prstGeom>
        </p:spPr>
        <p:txBody>
          <a:bodyPr lIns="91425" tIns="91425" rIns="91425" bIns="91425" anchor="t" anchorCtr="0">
            <a:noAutofit/>
          </a:bodyPr>
          <a:lstStyle/>
          <a:p>
            <a:pPr lvl="0" algn="l" rtl="0">
              <a:spcBef>
                <a:spcPts val="0"/>
              </a:spcBef>
              <a:buNone/>
            </a:pPr>
            <a:r>
              <a:rPr lang="en" sz="2400" dirty="0">
                <a:solidFill>
                  <a:schemeClr val="tx1"/>
                </a:solidFill>
              </a:rPr>
              <a:t>Complete cognitive rest is part of the initial treatment plan while symptoms are more acutely intense, approximately </a:t>
            </a:r>
            <a:r>
              <a:rPr lang="en" sz="2400" dirty="0" smtClean="0">
                <a:solidFill>
                  <a:schemeClr val="tx1"/>
                </a:solidFill>
              </a:rPr>
              <a:t>24-48 </a:t>
            </a:r>
            <a:r>
              <a:rPr lang="en" sz="2400" dirty="0">
                <a:solidFill>
                  <a:schemeClr val="tx1"/>
                </a:solidFill>
              </a:rPr>
              <a:t>hours. As the student recovers, periods of cognitive rest are still a part of the treatment plan, but the amount needed lessens as symptoms resolve.</a:t>
            </a:r>
          </a:p>
          <a:p>
            <a:pPr lvl="0" rtl="0">
              <a:spcBef>
                <a:spcPts val="0"/>
              </a:spcBef>
              <a:buNone/>
            </a:pPr>
            <a:r>
              <a:rPr lang="en" sz="2400" dirty="0" smtClean="0">
                <a:solidFill>
                  <a:schemeClr val="tx1"/>
                </a:solidFill>
              </a:rPr>
              <a:t>				(</a:t>
            </a:r>
            <a:r>
              <a:rPr lang="en" sz="2400" dirty="0">
                <a:solidFill>
                  <a:schemeClr val="tx1"/>
                </a:solidFill>
              </a:rPr>
              <a:t>Schneider, 2016)</a:t>
            </a:r>
          </a:p>
          <a:p>
            <a:pPr lvl="0" rtl="0">
              <a:spcBef>
                <a:spcPts val="0"/>
              </a:spcBef>
              <a:buNone/>
            </a:pPr>
            <a:r>
              <a:rPr lang="en" sz="2400" dirty="0" smtClean="0">
                <a:solidFill>
                  <a:schemeClr val="tx1"/>
                </a:solidFill>
              </a:rPr>
              <a:t>			      (</a:t>
            </a:r>
            <a:r>
              <a:rPr lang="en" sz="2400" dirty="0">
                <a:solidFill>
                  <a:schemeClr val="tx1"/>
                </a:solidFill>
              </a:rPr>
              <a:t>Remaly, 2016)</a:t>
            </a:r>
          </a:p>
          <a:p>
            <a:pPr lvl="0" rtl="0">
              <a:spcBef>
                <a:spcPts val="0"/>
              </a:spcBef>
              <a:buNone/>
            </a:pPr>
            <a:r>
              <a:rPr lang="en" sz="2400" dirty="0" smtClean="0">
                <a:solidFill>
                  <a:schemeClr val="tx1"/>
                </a:solidFill>
              </a:rPr>
              <a:t>     				      (McCrory </a:t>
            </a:r>
            <a:r>
              <a:rPr lang="en" sz="2400" dirty="0">
                <a:solidFill>
                  <a:schemeClr val="tx1"/>
                </a:solidFill>
              </a:rPr>
              <a:t>et al., </a:t>
            </a:r>
            <a:r>
              <a:rPr lang="en" sz="2400" dirty="0" smtClean="0">
                <a:solidFill>
                  <a:schemeClr val="tx1"/>
                </a:solidFill>
              </a:rPr>
              <a:t>2017)</a:t>
            </a:r>
            <a:endParaRPr lang="en" sz="2400" dirty="0">
              <a:solidFill>
                <a:schemeClr val="tx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ctrTitle"/>
          </p:nvPr>
        </p:nvSpPr>
        <p:spPr>
          <a:xfrm>
            <a:off x="311700" y="744575"/>
            <a:ext cx="8520600" cy="877500"/>
          </a:xfrm>
          <a:prstGeom prst="rect">
            <a:avLst/>
          </a:prstGeom>
        </p:spPr>
        <p:txBody>
          <a:bodyPr lIns="91425" tIns="91425" rIns="91425" bIns="91425" anchor="b" anchorCtr="0">
            <a:noAutofit/>
          </a:bodyPr>
          <a:lstStyle/>
          <a:p>
            <a:pPr lvl="0" rtl="0">
              <a:spcBef>
                <a:spcPts val="0"/>
              </a:spcBef>
              <a:buNone/>
            </a:pPr>
            <a:r>
              <a:rPr lang="en" sz="4800"/>
              <a:t>True or False</a:t>
            </a:r>
          </a:p>
        </p:txBody>
      </p:sp>
      <p:sp>
        <p:nvSpPr>
          <p:cNvPr id="451" name="Shape 451"/>
          <p:cNvSpPr txBox="1">
            <a:spLocks noGrp="1"/>
          </p:cNvSpPr>
          <p:nvPr>
            <p:ph type="subTitle" idx="1"/>
          </p:nvPr>
        </p:nvSpPr>
        <p:spPr>
          <a:xfrm>
            <a:off x="311700" y="2307975"/>
            <a:ext cx="8520600" cy="1318800"/>
          </a:xfrm>
          <a:prstGeom prst="rect">
            <a:avLst/>
          </a:prstGeom>
        </p:spPr>
        <p:txBody>
          <a:bodyPr lIns="91425" tIns="91425" rIns="91425" bIns="91425" anchor="t" anchorCtr="0">
            <a:noAutofit/>
          </a:bodyPr>
          <a:lstStyle/>
          <a:p>
            <a:pPr lvl="0" rtl="0">
              <a:lnSpc>
                <a:spcPct val="115000"/>
              </a:lnSpc>
              <a:spcBef>
                <a:spcPts val="0"/>
              </a:spcBef>
              <a:buNone/>
            </a:pPr>
            <a:r>
              <a:rPr lang="en" sz="2400" b="1">
                <a:solidFill>
                  <a:schemeClr val="dk1"/>
                </a:solidFill>
              </a:rPr>
              <a:t>8.  In Illinois, students must have a physician’s clearance to begin the Return-to-Learn and the Return-to-Play    </a:t>
            </a:r>
          </a:p>
          <a:p>
            <a:pPr lvl="0" rtl="0">
              <a:lnSpc>
                <a:spcPct val="115000"/>
              </a:lnSpc>
              <a:spcBef>
                <a:spcPts val="0"/>
              </a:spcBef>
              <a:buNone/>
            </a:pPr>
            <a:r>
              <a:rPr lang="en" sz="2400" b="1">
                <a:solidFill>
                  <a:schemeClr val="dk1"/>
                </a:solidFill>
              </a:rPr>
              <a:t>     Protocols.</a:t>
            </a:r>
          </a:p>
          <a:p>
            <a:pPr lvl="0" rtl="0">
              <a:spcBef>
                <a:spcPts val="0"/>
              </a:spcBef>
              <a:buNone/>
            </a:pPr>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ctrTitle"/>
          </p:nvPr>
        </p:nvSpPr>
        <p:spPr>
          <a:xfrm>
            <a:off x="311700" y="744575"/>
            <a:ext cx="8520600" cy="666600"/>
          </a:xfrm>
          <a:prstGeom prst="rect">
            <a:avLst/>
          </a:prstGeom>
        </p:spPr>
        <p:txBody>
          <a:bodyPr lIns="91425" tIns="91425" rIns="91425" bIns="91425" anchor="b" anchorCtr="0">
            <a:noAutofit/>
          </a:bodyPr>
          <a:lstStyle/>
          <a:p>
            <a:pPr lvl="0" rtl="0">
              <a:spcBef>
                <a:spcPts val="0"/>
              </a:spcBef>
              <a:buNone/>
            </a:pPr>
            <a:r>
              <a:rPr lang="en" sz="3000" b="1"/>
              <a:t>Correct answer:  TRUE</a:t>
            </a:r>
          </a:p>
        </p:txBody>
      </p:sp>
      <p:sp>
        <p:nvSpPr>
          <p:cNvPr id="457" name="Shape 457"/>
          <p:cNvSpPr txBox="1">
            <a:spLocks noGrp="1"/>
          </p:cNvSpPr>
          <p:nvPr>
            <p:ph type="subTitle" idx="1"/>
          </p:nvPr>
        </p:nvSpPr>
        <p:spPr>
          <a:xfrm>
            <a:off x="311700" y="1740875"/>
            <a:ext cx="8520600" cy="1885800"/>
          </a:xfrm>
          <a:prstGeom prst="rect">
            <a:avLst/>
          </a:prstGeom>
        </p:spPr>
        <p:txBody>
          <a:bodyPr lIns="91425" tIns="91425" rIns="91425" bIns="91425" anchor="t" anchorCtr="0">
            <a:noAutofit/>
          </a:bodyPr>
          <a:lstStyle/>
          <a:p>
            <a:pPr lvl="0" algn="l" rtl="0">
              <a:spcBef>
                <a:spcPts val="0"/>
              </a:spcBef>
              <a:buNone/>
            </a:pPr>
            <a:r>
              <a:rPr lang="en" sz="2400" dirty="0">
                <a:solidFill>
                  <a:schemeClr val="tx1"/>
                </a:solidFill>
              </a:rPr>
              <a:t>According to PA  099-0486, The Youth Sports Concussion Safety Act, the treating physician must provide a statement indicating the student is ready to return to learn and return to play. </a:t>
            </a:r>
          </a:p>
          <a:p>
            <a:pPr lvl="0" algn="l" rtl="0">
              <a:spcBef>
                <a:spcPts val="0"/>
              </a:spcBef>
              <a:buNone/>
            </a:pPr>
            <a:r>
              <a:rPr lang="en" sz="2400" dirty="0" smtClean="0">
                <a:solidFill>
                  <a:schemeClr val="tx1"/>
                </a:solidFill>
              </a:rPr>
              <a:t>                        (</a:t>
            </a:r>
            <a:r>
              <a:rPr lang="en" sz="2400" dirty="0">
                <a:solidFill>
                  <a:schemeClr val="tx1"/>
                </a:solidFill>
              </a:rPr>
              <a:t>Illinois General Assembly, 2016)</a:t>
            </a:r>
          </a:p>
          <a:p>
            <a:pPr lvl="0" rtl="0">
              <a:spcBef>
                <a:spcPts val="0"/>
              </a:spcBef>
              <a:buNone/>
            </a:pPr>
            <a:endParaRPr sz="2400" dirty="0">
              <a:solidFill>
                <a:schemeClr val="tx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ctrTitle"/>
          </p:nvPr>
        </p:nvSpPr>
        <p:spPr>
          <a:xfrm>
            <a:off x="311700" y="744575"/>
            <a:ext cx="8520600" cy="996300"/>
          </a:xfrm>
          <a:prstGeom prst="rect">
            <a:avLst/>
          </a:prstGeom>
        </p:spPr>
        <p:txBody>
          <a:bodyPr lIns="91425" tIns="91425" rIns="91425" bIns="91425" anchor="b" anchorCtr="0">
            <a:noAutofit/>
          </a:bodyPr>
          <a:lstStyle/>
          <a:p>
            <a:pPr lvl="0" rtl="0">
              <a:spcBef>
                <a:spcPts val="0"/>
              </a:spcBef>
              <a:buNone/>
            </a:pPr>
            <a:r>
              <a:rPr lang="en" sz="4800"/>
              <a:t>True or False</a:t>
            </a:r>
          </a:p>
        </p:txBody>
      </p:sp>
      <p:sp>
        <p:nvSpPr>
          <p:cNvPr id="463" name="Shape 463"/>
          <p:cNvSpPr txBox="1">
            <a:spLocks noGrp="1"/>
          </p:cNvSpPr>
          <p:nvPr>
            <p:ph type="subTitle" idx="1"/>
          </p:nvPr>
        </p:nvSpPr>
        <p:spPr>
          <a:xfrm>
            <a:off x="311700" y="2215650"/>
            <a:ext cx="8520600" cy="1411200"/>
          </a:xfrm>
          <a:prstGeom prst="rect">
            <a:avLst/>
          </a:prstGeom>
        </p:spPr>
        <p:txBody>
          <a:bodyPr lIns="91425" tIns="91425" rIns="91425" bIns="91425" anchor="t" anchorCtr="0">
            <a:noAutofit/>
          </a:bodyPr>
          <a:lstStyle/>
          <a:p>
            <a:pPr lvl="0" rtl="0">
              <a:lnSpc>
                <a:spcPct val="115000"/>
              </a:lnSpc>
              <a:spcBef>
                <a:spcPts val="0"/>
              </a:spcBef>
              <a:buNone/>
            </a:pPr>
            <a:r>
              <a:rPr lang="en" sz="2400" b="1">
                <a:solidFill>
                  <a:schemeClr val="dk1"/>
                </a:solidFill>
              </a:rPr>
              <a:t>9.  Some examples of cognitive stimulation may include: driving, playing video games, screen time (cell phone,</a:t>
            </a:r>
          </a:p>
          <a:p>
            <a:pPr lvl="0" rtl="0">
              <a:lnSpc>
                <a:spcPct val="115000"/>
              </a:lnSpc>
              <a:spcBef>
                <a:spcPts val="0"/>
              </a:spcBef>
              <a:buNone/>
            </a:pPr>
            <a:r>
              <a:rPr lang="en" sz="2400" b="1">
                <a:solidFill>
                  <a:schemeClr val="dk1"/>
                </a:solidFill>
              </a:rPr>
              <a:t>    computer, smart boards, TV), loud or bright environments, reading or studying.</a:t>
            </a:r>
          </a:p>
          <a:p>
            <a:pPr lvl="0" rtl="0">
              <a:spcBef>
                <a:spcPts val="0"/>
              </a:spcBef>
              <a:buNone/>
            </a:pPr>
            <a:endParaRPr sz="2400" b="1"/>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ctrTitle"/>
          </p:nvPr>
        </p:nvSpPr>
        <p:spPr>
          <a:xfrm>
            <a:off x="311700" y="744575"/>
            <a:ext cx="8520600" cy="666600"/>
          </a:xfrm>
          <a:prstGeom prst="rect">
            <a:avLst/>
          </a:prstGeom>
        </p:spPr>
        <p:txBody>
          <a:bodyPr lIns="91425" tIns="91425" rIns="91425" bIns="91425" anchor="b" anchorCtr="0">
            <a:noAutofit/>
          </a:bodyPr>
          <a:lstStyle/>
          <a:p>
            <a:pPr lvl="0" rtl="0">
              <a:spcBef>
                <a:spcPts val="0"/>
              </a:spcBef>
              <a:buNone/>
            </a:pPr>
            <a:r>
              <a:rPr lang="en" sz="3000" b="1" dirty="0"/>
              <a:t>Correct answer:  TRUE</a:t>
            </a:r>
          </a:p>
        </p:txBody>
      </p:sp>
      <p:sp>
        <p:nvSpPr>
          <p:cNvPr id="469" name="Shape 469"/>
          <p:cNvSpPr txBox="1">
            <a:spLocks noGrp="1"/>
          </p:cNvSpPr>
          <p:nvPr>
            <p:ph type="subTitle" idx="1"/>
          </p:nvPr>
        </p:nvSpPr>
        <p:spPr>
          <a:xfrm>
            <a:off x="311700" y="1740875"/>
            <a:ext cx="8520600" cy="1885800"/>
          </a:xfrm>
          <a:prstGeom prst="rect">
            <a:avLst/>
          </a:prstGeom>
        </p:spPr>
        <p:txBody>
          <a:bodyPr lIns="91425" tIns="91425" rIns="91425" bIns="91425" anchor="t" anchorCtr="0">
            <a:noAutofit/>
          </a:bodyPr>
          <a:lstStyle/>
          <a:p>
            <a:pPr lvl="0" rtl="0">
              <a:spcBef>
                <a:spcPts val="0"/>
              </a:spcBef>
              <a:buNone/>
            </a:pPr>
            <a:r>
              <a:rPr lang="en" sz="2400" dirty="0">
                <a:solidFill>
                  <a:schemeClr val="tx1"/>
                </a:solidFill>
              </a:rPr>
              <a:t>Examples of cognitive stimulation include any electronic screen such as TVs, cell phones, computers, smart boards in classrooms, video games, driving a car, reading, studying, taking a test or quiz, taking notes, particular areas of a school which are loud or bright (cafeteria, music, PE, drama, sports).</a:t>
            </a:r>
          </a:p>
          <a:p>
            <a:pPr lvl="0" rtl="0">
              <a:spcBef>
                <a:spcPts val="0"/>
              </a:spcBef>
              <a:buNone/>
            </a:pPr>
            <a:r>
              <a:rPr lang="en" sz="2400" dirty="0">
                <a:solidFill>
                  <a:schemeClr val="tx1"/>
                </a:solidFill>
              </a:rPr>
              <a:t>(Halstead et al., 2013)</a:t>
            </a:r>
          </a:p>
          <a:p>
            <a:pPr lvl="0" rtl="0">
              <a:spcBef>
                <a:spcPts val="0"/>
              </a:spcBef>
              <a:buNone/>
            </a:pPr>
            <a:endParaRPr sz="2400" dirty="0">
              <a:solidFill>
                <a:srgbClr val="434343"/>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ctrTitle"/>
          </p:nvPr>
        </p:nvSpPr>
        <p:spPr>
          <a:xfrm>
            <a:off x="311700" y="272750"/>
            <a:ext cx="8520600" cy="1019700"/>
          </a:xfrm>
          <a:prstGeom prst="rect">
            <a:avLst/>
          </a:prstGeom>
        </p:spPr>
        <p:txBody>
          <a:bodyPr lIns="91425" tIns="91425" rIns="91425" bIns="91425" anchor="b" anchorCtr="0">
            <a:noAutofit/>
          </a:bodyPr>
          <a:lstStyle/>
          <a:p>
            <a:pPr lvl="0" rtl="0">
              <a:spcBef>
                <a:spcPts val="0"/>
              </a:spcBef>
              <a:buNone/>
            </a:pPr>
            <a:r>
              <a:rPr lang="en" sz="4800"/>
              <a:t>True or False</a:t>
            </a:r>
          </a:p>
        </p:txBody>
      </p:sp>
      <p:sp>
        <p:nvSpPr>
          <p:cNvPr id="475" name="Shape 475"/>
          <p:cNvSpPr txBox="1">
            <a:spLocks noGrp="1"/>
          </p:cNvSpPr>
          <p:nvPr>
            <p:ph type="subTitle" idx="1"/>
          </p:nvPr>
        </p:nvSpPr>
        <p:spPr>
          <a:xfrm>
            <a:off x="311700" y="1117025"/>
            <a:ext cx="8520600" cy="3584700"/>
          </a:xfrm>
          <a:prstGeom prst="rect">
            <a:avLst/>
          </a:prstGeom>
        </p:spPr>
        <p:txBody>
          <a:bodyPr lIns="91425" tIns="91425" rIns="91425" bIns="91425" anchor="t" anchorCtr="0">
            <a:noAutofit/>
          </a:bodyPr>
          <a:lstStyle/>
          <a:p>
            <a:pPr lvl="0" algn="l" rtl="0">
              <a:lnSpc>
                <a:spcPct val="115000"/>
              </a:lnSpc>
              <a:spcBef>
                <a:spcPts val="0"/>
              </a:spcBef>
              <a:buNone/>
            </a:pPr>
            <a:endParaRPr sz="1400">
              <a:solidFill>
                <a:schemeClr val="dk1"/>
              </a:solidFill>
            </a:endParaRPr>
          </a:p>
          <a:p>
            <a:pPr lvl="0" algn="l" rtl="0">
              <a:lnSpc>
                <a:spcPct val="115000"/>
              </a:lnSpc>
              <a:spcBef>
                <a:spcPts val="0"/>
              </a:spcBef>
              <a:buNone/>
            </a:pPr>
            <a:endParaRPr sz="1400">
              <a:solidFill>
                <a:schemeClr val="dk1"/>
              </a:solidFill>
            </a:endParaRPr>
          </a:p>
          <a:p>
            <a:pPr lvl="0" algn="l" rtl="0">
              <a:lnSpc>
                <a:spcPct val="115000"/>
              </a:lnSpc>
              <a:spcBef>
                <a:spcPts val="0"/>
              </a:spcBef>
              <a:buNone/>
            </a:pPr>
            <a:endParaRPr sz="1400">
              <a:solidFill>
                <a:schemeClr val="dk1"/>
              </a:solidFill>
            </a:endParaRPr>
          </a:p>
          <a:p>
            <a:pPr lvl="0" algn="l" rtl="0">
              <a:lnSpc>
                <a:spcPct val="115000"/>
              </a:lnSpc>
              <a:spcBef>
                <a:spcPts val="0"/>
              </a:spcBef>
              <a:buNone/>
            </a:pPr>
            <a:endParaRPr sz="1400">
              <a:solidFill>
                <a:schemeClr val="dk1"/>
              </a:solidFill>
            </a:endParaRPr>
          </a:p>
          <a:p>
            <a:pPr lvl="0" rtl="0">
              <a:lnSpc>
                <a:spcPct val="115000"/>
              </a:lnSpc>
              <a:spcBef>
                <a:spcPts val="0"/>
              </a:spcBef>
              <a:buNone/>
            </a:pPr>
            <a:r>
              <a:rPr lang="en" sz="2400" b="1">
                <a:solidFill>
                  <a:schemeClr val="dk1"/>
                </a:solidFill>
              </a:rPr>
              <a:t>10. Second impact syndrome can cause brain swelling and bleeding.  It is rarely fatal.</a:t>
            </a:r>
          </a:p>
          <a:p>
            <a:pPr lvl="0" rtl="0">
              <a:spcBef>
                <a:spcPts val="0"/>
              </a:spcBef>
              <a:buNone/>
            </a:pPr>
            <a:endParaRPr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311700" y="744575"/>
            <a:ext cx="8520600" cy="983100"/>
          </a:xfrm>
          <a:prstGeom prst="rect">
            <a:avLst/>
          </a:prstGeom>
        </p:spPr>
        <p:txBody>
          <a:bodyPr lIns="91425" tIns="91425" rIns="91425" bIns="91425" anchor="b" anchorCtr="0">
            <a:noAutofit/>
          </a:bodyPr>
          <a:lstStyle/>
          <a:p>
            <a:pPr lvl="0" rtl="0">
              <a:spcBef>
                <a:spcPts val="0"/>
              </a:spcBef>
              <a:buNone/>
            </a:pPr>
            <a:r>
              <a:rPr lang="en" sz="3000" b="1"/>
              <a:t>Correct answer:  TRUE</a:t>
            </a:r>
          </a:p>
        </p:txBody>
      </p:sp>
      <p:sp>
        <p:nvSpPr>
          <p:cNvPr id="93" name="Shape 93"/>
          <p:cNvSpPr txBox="1">
            <a:spLocks noGrp="1"/>
          </p:cNvSpPr>
          <p:nvPr>
            <p:ph type="subTitle" idx="1"/>
          </p:nvPr>
        </p:nvSpPr>
        <p:spPr>
          <a:xfrm>
            <a:off x="311700" y="2083775"/>
            <a:ext cx="8520600" cy="15429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ctrTitle"/>
          </p:nvPr>
        </p:nvSpPr>
        <p:spPr>
          <a:xfrm>
            <a:off x="311700" y="461600"/>
            <a:ext cx="8520600" cy="580200"/>
          </a:xfrm>
          <a:prstGeom prst="rect">
            <a:avLst/>
          </a:prstGeom>
        </p:spPr>
        <p:txBody>
          <a:bodyPr lIns="91425" tIns="91425" rIns="91425" bIns="91425" anchor="b" anchorCtr="0">
            <a:noAutofit/>
          </a:bodyPr>
          <a:lstStyle/>
          <a:p>
            <a:pPr lvl="0" rtl="0">
              <a:spcBef>
                <a:spcPts val="0"/>
              </a:spcBef>
              <a:buNone/>
            </a:pPr>
            <a:r>
              <a:rPr lang="en" sz="3000" b="1" dirty="0"/>
              <a:t>Correct answer:  FALSE</a:t>
            </a:r>
          </a:p>
        </p:txBody>
      </p:sp>
      <p:sp>
        <p:nvSpPr>
          <p:cNvPr id="481" name="Shape 481"/>
          <p:cNvSpPr txBox="1">
            <a:spLocks noGrp="1"/>
          </p:cNvSpPr>
          <p:nvPr>
            <p:ph type="subTitle" idx="1"/>
          </p:nvPr>
        </p:nvSpPr>
        <p:spPr>
          <a:xfrm>
            <a:off x="311700" y="1397975"/>
            <a:ext cx="8520600" cy="2228700"/>
          </a:xfrm>
          <a:prstGeom prst="rect">
            <a:avLst/>
          </a:prstGeom>
        </p:spPr>
        <p:txBody>
          <a:bodyPr lIns="91425" tIns="91425" rIns="91425" bIns="91425" anchor="t" anchorCtr="0">
            <a:noAutofit/>
          </a:bodyPr>
          <a:lstStyle/>
          <a:p>
            <a:pPr lvl="0" algn="l" rtl="0">
              <a:spcBef>
                <a:spcPts val="0"/>
              </a:spcBef>
              <a:spcAft>
                <a:spcPts val="1000"/>
              </a:spcAft>
              <a:buNone/>
            </a:pPr>
            <a:r>
              <a:rPr lang="en" sz="2400" dirty="0">
                <a:solidFill>
                  <a:schemeClr val="tx1"/>
                </a:solidFill>
              </a:rPr>
              <a:t>A rare but very serious complication of a concussion is Second Impact Syndrome.  The definition of Second Impact Syndrome is a subsequent concussion injury an individual sustains before the brain has recovered from the </a:t>
            </a:r>
            <a:r>
              <a:rPr lang="en" sz="2400" dirty="0" smtClean="0">
                <a:solidFill>
                  <a:schemeClr val="tx1"/>
                </a:solidFill>
              </a:rPr>
              <a:t>initial </a:t>
            </a:r>
            <a:r>
              <a:rPr lang="en" sz="2400" dirty="0">
                <a:solidFill>
                  <a:schemeClr val="tx1"/>
                </a:solidFill>
              </a:rPr>
              <a:t>concussion injury.  It is a severe form of reinjury that results in the loss of the brain’s ability to auto-regulate blood flow which results in rapid swelling of the brain. </a:t>
            </a:r>
          </a:p>
          <a:p>
            <a:pPr lvl="0" rtl="0">
              <a:spcBef>
                <a:spcPts val="0"/>
              </a:spcBef>
              <a:spcAft>
                <a:spcPts val="1000"/>
              </a:spcAft>
              <a:buNone/>
            </a:pPr>
            <a:r>
              <a:rPr lang="en" sz="2400" dirty="0" smtClean="0">
                <a:solidFill>
                  <a:schemeClr val="tx1"/>
                </a:solidFill>
              </a:rPr>
              <a:t>                                                           (</a:t>
            </a:r>
            <a:r>
              <a:rPr lang="en" sz="2400" dirty="0">
                <a:solidFill>
                  <a:schemeClr val="tx1"/>
                </a:solidFill>
              </a:rPr>
              <a:t>Cobb &amp; Battin, 2004)</a:t>
            </a:r>
          </a:p>
          <a:p>
            <a:pPr lvl="0" rtl="0">
              <a:spcBef>
                <a:spcPts val="0"/>
              </a:spcBef>
              <a:spcAft>
                <a:spcPts val="1000"/>
              </a:spcAft>
              <a:buNone/>
            </a:pPr>
            <a:endParaRPr sz="2400" dirty="0">
              <a:solidFill>
                <a:srgbClr val="434343"/>
              </a:solidFill>
            </a:endParaRPr>
          </a:p>
          <a:p>
            <a:pPr lvl="0" algn="l" rtl="0">
              <a:spcBef>
                <a:spcPts val="0"/>
              </a:spcBef>
              <a:spcAft>
                <a:spcPts val="1000"/>
              </a:spcAft>
              <a:buNone/>
            </a:pPr>
            <a:endParaRPr sz="1200" dirty="0">
              <a:solidFill>
                <a:schemeClr val="dk1"/>
              </a:solidFill>
            </a:endParaRPr>
          </a:p>
          <a:p>
            <a:pPr lvl="0" rtl="0">
              <a:spcBef>
                <a:spcPts val="0"/>
              </a:spcBef>
              <a:buNone/>
            </a:pPr>
            <a:endParaRPr sz="2400" dirty="0">
              <a:solidFill>
                <a:srgbClr val="434343"/>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ctrTitle"/>
          </p:nvPr>
        </p:nvSpPr>
        <p:spPr>
          <a:xfrm>
            <a:off x="311700" y="461600"/>
            <a:ext cx="8520600" cy="580200"/>
          </a:xfrm>
          <a:prstGeom prst="rect">
            <a:avLst/>
          </a:prstGeom>
        </p:spPr>
        <p:txBody>
          <a:bodyPr lIns="91425" tIns="91425" rIns="91425" bIns="91425" anchor="b" anchorCtr="0">
            <a:noAutofit/>
          </a:bodyPr>
          <a:lstStyle/>
          <a:p>
            <a:pPr lvl="0" rtl="0">
              <a:spcBef>
                <a:spcPts val="0"/>
              </a:spcBef>
              <a:buNone/>
            </a:pPr>
            <a:r>
              <a:rPr lang="en" sz="3000" b="1" smtClean="0"/>
              <a:t>Program Feedback</a:t>
            </a:r>
            <a:endParaRPr lang="en" sz="3000" b="1" dirty="0"/>
          </a:p>
        </p:txBody>
      </p:sp>
      <p:sp>
        <p:nvSpPr>
          <p:cNvPr id="481" name="Shape 481"/>
          <p:cNvSpPr txBox="1">
            <a:spLocks noGrp="1"/>
          </p:cNvSpPr>
          <p:nvPr>
            <p:ph type="subTitle" idx="1"/>
          </p:nvPr>
        </p:nvSpPr>
        <p:spPr>
          <a:xfrm>
            <a:off x="311700" y="1397975"/>
            <a:ext cx="8520600" cy="3131636"/>
          </a:xfrm>
          <a:prstGeom prst="rect">
            <a:avLst/>
          </a:prstGeom>
        </p:spPr>
        <p:txBody>
          <a:bodyPr lIns="91425" tIns="91425" rIns="91425" bIns="91425" anchor="t" anchorCtr="0">
            <a:noAutofit/>
          </a:bodyPr>
          <a:lstStyle/>
          <a:p>
            <a:pPr lvl="0" algn="l" rtl="0">
              <a:spcBef>
                <a:spcPts val="0"/>
              </a:spcBef>
              <a:spcAft>
                <a:spcPts val="1000"/>
              </a:spcAft>
              <a:buNone/>
            </a:pPr>
            <a:r>
              <a:rPr lang="en" sz="2400" dirty="0" smtClean="0">
                <a:solidFill>
                  <a:schemeClr val="tx1"/>
                </a:solidFill>
              </a:rPr>
              <a:t>Thank you for completing this education module! We hope it was beneficial to you and your career.</a:t>
            </a:r>
          </a:p>
          <a:p>
            <a:pPr lvl="0" algn="l" rtl="0">
              <a:spcBef>
                <a:spcPts val="0"/>
              </a:spcBef>
              <a:spcAft>
                <a:spcPts val="1000"/>
              </a:spcAft>
              <a:buNone/>
            </a:pPr>
            <a:endParaRPr lang="en" sz="2400" dirty="0">
              <a:solidFill>
                <a:schemeClr val="tx1"/>
              </a:solidFill>
            </a:endParaRPr>
          </a:p>
          <a:p>
            <a:pPr lvl="0" algn="l">
              <a:spcAft>
                <a:spcPts val="1000"/>
              </a:spcAft>
            </a:pPr>
            <a:r>
              <a:rPr lang="en" sz="2400" dirty="0" smtClean="0">
                <a:solidFill>
                  <a:schemeClr val="tx1"/>
                </a:solidFill>
              </a:rPr>
              <a:t>To give us feedback, please email Linda Gibbons at </a:t>
            </a:r>
            <a:r>
              <a:rPr lang="en-US" sz="2400" dirty="0" smtClean="0">
                <a:solidFill>
                  <a:schemeClr val="tx1"/>
                </a:solidFill>
                <a:hlinkClick r:id="rId3"/>
              </a:rPr>
              <a:t>iaschoolnurses@gmail.com</a:t>
            </a:r>
            <a:r>
              <a:rPr lang="en-US" sz="2400" dirty="0" smtClean="0">
                <a:solidFill>
                  <a:schemeClr val="tx1"/>
                </a:solidFill>
              </a:rPr>
              <a:t> with your thoughts.</a:t>
            </a:r>
          </a:p>
          <a:p>
            <a:pPr lvl="0" algn="l">
              <a:spcAft>
                <a:spcPts val="1000"/>
              </a:spcAft>
            </a:pPr>
            <a:endParaRPr lang="en-US" sz="2400" dirty="0">
              <a:solidFill>
                <a:schemeClr val="tx1"/>
              </a:solidFill>
            </a:endParaRPr>
          </a:p>
          <a:p>
            <a:pPr lvl="0" algn="l">
              <a:spcAft>
                <a:spcPts val="1000"/>
              </a:spcAft>
            </a:pPr>
            <a:r>
              <a:rPr lang="en-US" sz="2400" dirty="0" smtClean="0">
                <a:solidFill>
                  <a:schemeClr val="tx1"/>
                </a:solidFill>
              </a:rPr>
              <a:t>Thanks again!</a:t>
            </a:r>
            <a:endParaRPr sz="2400" dirty="0">
              <a:solidFill>
                <a:srgbClr val="434343"/>
              </a:solidFill>
            </a:endParaRPr>
          </a:p>
          <a:p>
            <a:pPr lvl="0" algn="l" rtl="0">
              <a:spcBef>
                <a:spcPts val="0"/>
              </a:spcBef>
              <a:spcAft>
                <a:spcPts val="1000"/>
              </a:spcAft>
              <a:buNone/>
            </a:pPr>
            <a:endParaRPr sz="1200" dirty="0">
              <a:solidFill>
                <a:schemeClr val="dk1"/>
              </a:solidFill>
            </a:endParaRPr>
          </a:p>
          <a:p>
            <a:pPr lvl="0" rtl="0">
              <a:spcBef>
                <a:spcPts val="0"/>
              </a:spcBef>
              <a:buNone/>
            </a:pPr>
            <a:endParaRPr sz="2400" dirty="0">
              <a:solidFill>
                <a:srgbClr val="434343"/>
              </a:solidFill>
            </a:endParaRPr>
          </a:p>
        </p:txBody>
      </p:sp>
    </p:spTree>
    <p:extLst>
      <p:ext uri="{BB962C8B-B14F-4D97-AF65-F5344CB8AC3E}">
        <p14:creationId xmlns:p14="http://schemas.microsoft.com/office/powerpoint/2010/main" val="19071565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311700" y="181850"/>
            <a:ext cx="8520600" cy="597600"/>
          </a:xfrm>
          <a:prstGeom prst="rect">
            <a:avLst/>
          </a:prstGeom>
        </p:spPr>
        <p:txBody>
          <a:bodyPr lIns="91425" tIns="91425" rIns="91425" bIns="91425" anchor="t" anchorCtr="0">
            <a:noAutofit/>
          </a:bodyPr>
          <a:lstStyle/>
          <a:p>
            <a:pPr lvl="0" algn="ctr">
              <a:spcBef>
                <a:spcPts val="0"/>
              </a:spcBef>
              <a:buNone/>
            </a:pPr>
            <a:r>
              <a:rPr lang="en" b="1"/>
              <a:t>References </a:t>
            </a:r>
          </a:p>
        </p:txBody>
      </p:sp>
      <p:sp>
        <p:nvSpPr>
          <p:cNvPr id="487" name="Shape 487"/>
          <p:cNvSpPr txBox="1">
            <a:spLocks noGrp="1"/>
          </p:cNvSpPr>
          <p:nvPr>
            <p:ph type="body" idx="1"/>
          </p:nvPr>
        </p:nvSpPr>
        <p:spPr>
          <a:xfrm>
            <a:off x="311700" y="779450"/>
            <a:ext cx="8520600" cy="42603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1200">
                <a:solidFill>
                  <a:schemeClr val="dk1"/>
                </a:solidFill>
              </a:rPr>
              <a:t>Baker, J.G., Rieger, B.P., McAvoy, K., Leddy, J.J., Master, C.L., Lana, S.J., and Willer, B.S. (2014).  Principles for return to learn after concussion.  </a:t>
            </a:r>
            <a:r>
              <a:rPr lang="en" sz="1200" i="1">
                <a:solidFill>
                  <a:schemeClr val="dk1"/>
                </a:solidFill>
              </a:rPr>
              <a:t>International Journal of Clinical Practice</a:t>
            </a:r>
            <a:r>
              <a:rPr lang="en" sz="1200">
                <a:solidFill>
                  <a:schemeClr val="dk1"/>
                </a:solidFill>
              </a:rPr>
              <a:t>, 68(11).  1286-1288. </a:t>
            </a:r>
          </a:p>
          <a:p>
            <a:pPr lvl="0" rtl="0">
              <a:lnSpc>
                <a:spcPct val="100000"/>
              </a:lnSpc>
              <a:spcBef>
                <a:spcPts val="0"/>
              </a:spcBef>
              <a:spcAft>
                <a:spcPts val="0"/>
              </a:spcAft>
              <a:buClr>
                <a:schemeClr val="dk1"/>
              </a:buClr>
              <a:buSzPct val="100000"/>
              <a:buFont typeface="Arial"/>
              <a:buNone/>
            </a:pPr>
            <a:endParaRPr sz="1100">
              <a:solidFill>
                <a:schemeClr val="dk1"/>
              </a:solidFill>
            </a:endParaRPr>
          </a:p>
          <a:p>
            <a:pPr marL="0" lvl="0" indent="0" rtl="0">
              <a:lnSpc>
                <a:spcPct val="100000"/>
              </a:lnSpc>
              <a:spcBef>
                <a:spcPts val="0"/>
              </a:spcBef>
              <a:buNone/>
            </a:pPr>
            <a:r>
              <a:rPr lang="en" sz="1200">
                <a:solidFill>
                  <a:schemeClr val="dk1"/>
                </a:solidFill>
              </a:rPr>
              <a:t>Bryan, M.A., Rowhani-Rahbar, A., Comstock, R.D., &amp; Rivara, F. (2016). Sports- and recreation-related concussions in US Youth. </a:t>
            </a:r>
            <a:r>
              <a:rPr lang="en" sz="1200" i="1">
                <a:solidFill>
                  <a:schemeClr val="dk1"/>
                </a:solidFill>
              </a:rPr>
              <a:t>Pediatrics,</a:t>
            </a:r>
            <a:r>
              <a:rPr lang="en" sz="1200">
                <a:solidFill>
                  <a:schemeClr val="dk1"/>
                </a:solidFill>
              </a:rPr>
              <a:t> </a:t>
            </a:r>
            <a:r>
              <a:rPr lang="en" sz="1200" i="1">
                <a:solidFill>
                  <a:schemeClr val="dk1"/>
                </a:solidFill>
              </a:rPr>
              <a:t>138</a:t>
            </a:r>
            <a:r>
              <a:rPr lang="en" sz="1200">
                <a:solidFill>
                  <a:schemeClr val="dk1"/>
                </a:solidFill>
              </a:rPr>
              <a:t>(1), 1-8. doi:  10.1542/peds.2015-4635</a:t>
            </a:r>
          </a:p>
          <a:p>
            <a:pPr lvl="0" rtl="0">
              <a:lnSpc>
                <a:spcPct val="100000"/>
              </a:lnSpc>
              <a:spcBef>
                <a:spcPts val="0"/>
              </a:spcBef>
              <a:buClr>
                <a:schemeClr val="dk1"/>
              </a:buClr>
              <a:buSzPct val="91666"/>
              <a:buFont typeface="Arial"/>
              <a:buNone/>
            </a:pPr>
            <a:r>
              <a:rPr lang="en" sz="1200">
                <a:solidFill>
                  <a:schemeClr val="dk1"/>
                </a:solidFill>
              </a:rPr>
              <a:t>Centers for Disease Control and Prevention (CDC). (2016a). </a:t>
            </a:r>
            <a:r>
              <a:rPr lang="en" sz="1200" i="1">
                <a:solidFill>
                  <a:schemeClr val="dk1"/>
                </a:solidFill>
              </a:rPr>
              <a:t>Heads up to schools. </a:t>
            </a:r>
            <a:r>
              <a:rPr lang="en" sz="1200">
                <a:solidFill>
                  <a:schemeClr val="dk1"/>
                </a:solidFill>
              </a:rPr>
              <a:t>Atlanta, GA: National Center for Injury Prevention and Control; Division of Unintentional Injury</a:t>
            </a:r>
            <a:r>
              <a:rPr lang="en" sz="1200" i="1">
                <a:solidFill>
                  <a:schemeClr val="dk1"/>
                </a:solidFill>
              </a:rPr>
              <a:t> </a:t>
            </a:r>
            <a:r>
              <a:rPr lang="en" sz="1200">
                <a:solidFill>
                  <a:schemeClr val="dk1"/>
                </a:solidFill>
              </a:rPr>
              <a:t>Prevention. Retrieved from </a:t>
            </a:r>
            <a:r>
              <a:rPr lang="en" sz="1200" u="sng">
                <a:solidFill>
                  <a:schemeClr val="accent5"/>
                </a:solidFill>
                <a:hlinkClick r:id="rId3"/>
              </a:rPr>
              <a:t>http://www.cdc.gov/headsup/schools/index.html</a:t>
            </a:r>
          </a:p>
          <a:p>
            <a:pPr marL="0" lvl="0" indent="0" rtl="0">
              <a:spcBef>
                <a:spcPts val="0"/>
              </a:spcBef>
              <a:buNone/>
            </a:pPr>
            <a:r>
              <a:rPr lang="en" sz="1200">
                <a:solidFill>
                  <a:srgbClr val="000000"/>
                </a:solidFill>
              </a:rPr>
              <a:t>Cobb, S. &amp; Battin, B. (2004). Second Impact Syndrome.  </a:t>
            </a:r>
            <a:r>
              <a:rPr lang="en" sz="1200" i="1">
                <a:solidFill>
                  <a:srgbClr val="000000"/>
                </a:solidFill>
              </a:rPr>
              <a:t>The Journal of School Nursing,</a:t>
            </a:r>
            <a:r>
              <a:rPr lang="en" sz="1200">
                <a:solidFill>
                  <a:srgbClr val="000000"/>
                </a:solidFill>
              </a:rPr>
              <a:t> 20(5), 262-267.</a:t>
            </a:r>
          </a:p>
          <a:p>
            <a:pPr marL="0" lvl="0" indent="0" rtl="0">
              <a:spcBef>
                <a:spcPts val="0"/>
              </a:spcBef>
              <a:buNone/>
            </a:pPr>
            <a:r>
              <a:rPr lang="en" sz="1200">
                <a:solidFill>
                  <a:srgbClr val="000000"/>
                </a:solidFill>
              </a:rPr>
              <a:t>Giza, C.C. &amp; Hovda, D.H. (2014).  The new neurometabolic cascade of concussion</a:t>
            </a:r>
            <a:r>
              <a:rPr lang="en" sz="1200" i="1">
                <a:solidFill>
                  <a:srgbClr val="000000"/>
                </a:solidFill>
              </a:rPr>
              <a:t>.</a:t>
            </a:r>
            <a:r>
              <a:rPr lang="en" sz="1200">
                <a:solidFill>
                  <a:srgbClr val="000000"/>
                </a:solidFill>
              </a:rPr>
              <a:t>  </a:t>
            </a:r>
            <a:r>
              <a:rPr lang="en" sz="1200" i="1">
                <a:solidFill>
                  <a:srgbClr val="000000"/>
                </a:solidFill>
              </a:rPr>
              <a:t>Neurosurgery</a:t>
            </a:r>
            <a:r>
              <a:rPr lang="en" sz="1200">
                <a:solidFill>
                  <a:srgbClr val="000000"/>
                </a:solidFill>
              </a:rPr>
              <a:t>, 75(04), S24-S33.</a:t>
            </a:r>
          </a:p>
          <a:p>
            <a:pPr marL="0" lvl="0" indent="0" rtl="0">
              <a:spcBef>
                <a:spcPts val="0"/>
              </a:spcBef>
              <a:buNone/>
            </a:pPr>
            <a:r>
              <a:rPr lang="en" sz="1200">
                <a:solidFill>
                  <a:schemeClr val="dk1"/>
                </a:solidFill>
              </a:rPr>
              <a:t>Glassman, S.J. &amp; Holt, B.J. (2011). Concussions and student-athletes: Medical-legal issues in concussion care and physician and school system risks. </a:t>
            </a:r>
            <a:r>
              <a:rPr lang="en" sz="1200" i="1">
                <a:solidFill>
                  <a:schemeClr val="dk1"/>
                </a:solidFill>
              </a:rPr>
              <a:t>New Hampshire Bar Journal,</a:t>
            </a:r>
            <a:r>
              <a:rPr lang="en" sz="1200">
                <a:solidFill>
                  <a:schemeClr val="dk1"/>
                </a:solidFill>
              </a:rPr>
              <a:t> </a:t>
            </a:r>
            <a:r>
              <a:rPr lang="en" sz="1200" i="1">
                <a:solidFill>
                  <a:schemeClr val="dk1"/>
                </a:solidFill>
              </a:rPr>
              <a:t>52</a:t>
            </a:r>
            <a:r>
              <a:rPr lang="en" sz="1200">
                <a:solidFill>
                  <a:schemeClr val="dk1"/>
                </a:solidFill>
              </a:rPr>
              <a:t>(3), 26-35. Retrieved from </a:t>
            </a:r>
            <a:r>
              <a:rPr lang="en" sz="1200" u="sng">
                <a:solidFill>
                  <a:schemeClr val="hlink"/>
                </a:solidFill>
                <a:hlinkClick r:id="rId4"/>
              </a:rPr>
              <a:t>https://www.nhbar.org/uploads/pdf/BJ-Autumn2011-Vol52-No3-Pg26.pdf</a:t>
            </a:r>
          </a:p>
          <a:p>
            <a:pPr marL="0" lvl="0" indent="0" rtl="0">
              <a:spcBef>
                <a:spcPts val="0"/>
              </a:spcBef>
              <a:buNone/>
            </a:pPr>
            <a:r>
              <a:rPr lang="en" sz="1200">
                <a:solidFill>
                  <a:srgbClr val="000000"/>
                </a:solidFill>
              </a:rPr>
              <a:t>Halstead, M.E., McAvoy, K., Devore, C.D., Carl, R., Lee, M., Logan, K.  (2013). Returning to learning following a concussion. </a:t>
            </a:r>
            <a:r>
              <a:rPr lang="en" sz="1200" i="1">
                <a:solidFill>
                  <a:srgbClr val="000000"/>
                </a:solidFill>
              </a:rPr>
              <a:t>Pediatrics, </a:t>
            </a:r>
            <a:r>
              <a:rPr lang="en" sz="1200">
                <a:solidFill>
                  <a:srgbClr val="000000"/>
                </a:solidFill>
              </a:rPr>
              <a:t>132, 948-957.</a:t>
            </a:r>
          </a:p>
          <a:p>
            <a:pPr marL="0" lvl="0" indent="0" rtl="0">
              <a:spcBef>
                <a:spcPts val="0"/>
              </a:spcBef>
              <a:buNone/>
            </a:pPr>
            <a:endParaRPr sz="1200">
              <a:solidFill>
                <a:srgbClr val="000000"/>
              </a:solidFill>
            </a:endParaRPr>
          </a:p>
          <a:p>
            <a:pPr marL="0" lvl="0" indent="0" rtl="0">
              <a:spcBef>
                <a:spcPts val="0"/>
              </a:spcBef>
              <a:buNone/>
            </a:pPr>
            <a:endParaRPr sz="1200">
              <a:solidFill>
                <a:srgbClr val="000000"/>
              </a:solidFill>
            </a:endParaRPr>
          </a:p>
          <a:p>
            <a:pPr marL="0" lvl="0" indent="0" rtl="0">
              <a:spcBef>
                <a:spcPts val="0"/>
              </a:spcBef>
              <a:buNone/>
            </a:pPr>
            <a:endParaRPr sz="1200"/>
          </a:p>
          <a:p>
            <a:pPr marL="0" lvl="0" indent="0" rtl="0">
              <a:spcBef>
                <a:spcPts val="0"/>
              </a:spcBef>
              <a:buNone/>
            </a:pPr>
            <a:endParaRPr sz="1200"/>
          </a:p>
          <a:p>
            <a:pPr marL="0" lvl="0" indent="0" rtl="0">
              <a:spcBef>
                <a:spcPts val="0"/>
              </a:spcBef>
              <a:buNone/>
            </a:pPr>
            <a:endParaRPr sz="1200"/>
          </a:p>
          <a:p>
            <a:pPr lvl="0">
              <a:spcBef>
                <a:spcPts val="0"/>
              </a:spcBef>
              <a:buNone/>
            </a:pPr>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311700" y="220800"/>
            <a:ext cx="8520600" cy="610500"/>
          </a:xfrm>
          <a:prstGeom prst="rect">
            <a:avLst/>
          </a:prstGeom>
        </p:spPr>
        <p:txBody>
          <a:bodyPr lIns="91425" tIns="91425" rIns="91425" bIns="91425" anchor="t" anchorCtr="0">
            <a:noAutofit/>
          </a:bodyPr>
          <a:lstStyle/>
          <a:p>
            <a:pPr lvl="0" algn="ctr">
              <a:spcBef>
                <a:spcPts val="0"/>
              </a:spcBef>
              <a:buNone/>
            </a:pPr>
            <a:r>
              <a:rPr lang="en" b="1"/>
              <a:t>References</a:t>
            </a:r>
          </a:p>
        </p:txBody>
      </p:sp>
      <p:sp>
        <p:nvSpPr>
          <p:cNvPr id="493" name="Shape 493"/>
          <p:cNvSpPr txBox="1">
            <a:spLocks noGrp="1"/>
          </p:cNvSpPr>
          <p:nvPr>
            <p:ph type="body" idx="1"/>
          </p:nvPr>
        </p:nvSpPr>
        <p:spPr>
          <a:xfrm>
            <a:off x="311700" y="909200"/>
            <a:ext cx="8520600" cy="3659700"/>
          </a:xfrm>
          <a:prstGeom prst="rect">
            <a:avLst/>
          </a:prstGeom>
        </p:spPr>
        <p:txBody>
          <a:bodyPr lIns="91425" tIns="91425" rIns="91425" bIns="91425" anchor="t" anchorCtr="0">
            <a:noAutofit/>
          </a:bodyPr>
          <a:lstStyle/>
          <a:p>
            <a:pPr lvl="0">
              <a:spcBef>
                <a:spcPts val="0"/>
              </a:spcBef>
              <a:buNone/>
            </a:pPr>
            <a:r>
              <a:rPr lang="en" sz="1200">
                <a:solidFill>
                  <a:schemeClr val="dk1"/>
                </a:solidFill>
              </a:rPr>
              <a:t>Illinois General Assembly (2016).  </a:t>
            </a:r>
            <a:r>
              <a:rPr lang="en" sz="1200" i="1">
                <a:solidFill>
                  <a:schemeClr val="dk1"/>
                </a:solidFill>
              </a:rPr>
              <a:t>General assembly public acts.</a:t>
            </a:r>
            <a:r>
              <a:rPr lang="en" sz="1200">
                <a:solidFill>
                  <a:schemeClr val="dk1"/>
                </a:solidFill>
              </a:rPr>
              <a:t> Springfield, IL.  Retrieved from </a:t>
            </a:r>
            <a:r>
              <a:rPr lang="en" sz="1200" u="sng">
                <a:solidFill>
                  <a:schemeClr val="dk1"/>
                </a:solidFill>
                <a:hlinkClick r:id="rId3"/>
              </a:rPr>
              <a:t>http://ilga.gov/</a:t>
            </a:r>
            <a:r>
              <a:rPr lang="en" sz="1200">
                <a:solidFill>
                  <a:schemeClr val="dk1"/>
                </a:solidFill>
              </a:rPr>
              <a:t> </a:t>
            </a:r>
          </a:p>
          <a:p>
            <a:pPr lvl="0">
              <a:spcBef>
                <a:spcPts val="0"/>
              </a:spcBef>
              <a:buNone/>
            </a:pPr>
            <a:r>
              <a:rPr lang="en" sz="1200">
                <a:solidFill>
                  <a:schemeClr val="dk1"/>
                </a:solidFill>
              </a:rPr>
              <a:t>Institute of Medicine (IOM) and National Research Council (NRC). (2014). Sports</a:t>
            </a:r>
            <a:r>
              <a:rPr lang="en" sz="1200" i="1">
                <a:solidFill>
                  <a:schemeClr val="dk1"/>
                </a:solidFill>
              </a:rPr>
              <a:t>-related concussions in youth: Improving the science, changing the culture.</a:t>
            </a:r>
            <a:r>
              <a:rPr lang="en" sz="1200">
                <a:solidFill>
                  <a:schemeClr val="dk1"/>
                </a:solidFill>
              </a:rPr>
              <a:t>. Washington D.C.:  National Academies Press. Retrieved from</a:t>
            </a:r>
            <a:r>
              <a:rPr lang="en" sz="1200">
                <a:solidFill>
                  <a:schemeClr val="dk1"/>
                </a:solidFill>
                <a:hlinkClick r:id="rId4"/>
              </a:rPr>
              <a:t> </a:t>
            </a:r>
            <a:r>
              <a:rPr lang="en" sz="1200" u="sng">
                <a:solidFill>
                  <a:srgbClr val="1155CC"/>
                </a:solidFill>
                <a:hlinkClick r:id="rId4"/>
              </a:rPr>
              <a:t>http://www.ncbi.nlm.nih.gov/books/NBK169016/</a:t>
            </a:r>
          </a:p>
          <a:p>
            <a:pPr lvl="0">
              <a:spcBef>
                <a:spcPts val="0"/>
              </a:spcBef>
              <a:buNone/>
            </a:pPr>
            <a:r>
              <a:rPr lang="en" sz="1200">
                <a:solidFill>
                  <a:schemeClr val="dk1"/>
                </a:solidFill>
              </a:rPr>
              <a:t>Lurie Children’s Hospital, Institute of Sports Medicine (2015).  </a:t>
            </a:r>
            <a:r>
              <a:rPr lang="en" sz="1200" i="1">
                <a:solidFill>
                  <a:schemeClr val="dk1"/>
                </a:solidFill>
              </a:rPr>
              <a:t>Return to learn after a concussion:  A guide for teachers and school professionals.  </a:t>
            </a:r>
            <a:r>
              <a:rPr lang="en" sz="1200">
                <a:solidFill>
                  <a:schemeClr val="dk1"/>
                </a:solidFill>
              </a:rPr>
              <a:t>Chicago, IL.  Retrieved from: </a:t>
            </a:r>
            <a:r>
              <a:rPr lang="en" sz="1200" u="sng">
                <a:solidFill>
                  <a:srgbClr val="1155CC"/>
                </a:solidFill>
                <a:hlinkClick r:id="rId5"/>
              </a:rPr>
              <a:t>http://luriechildrens.peachnewmedia.com/store/seminar/seminar.php?seminar=45893</a:t>
            </a:r>
          </a:p>
          <a:p>
            <a:pPr lvl="0">
              <a:spcBef>
                <a:spcPts val="0"/>
              </a:spcBef>
              <a:buNone/>
            </a:pPr>
            <a:r>
              <a:rPr lang="en" sz="1200">
                <a:solidFill>
                  <a:srgbClr val="000000"/>
                </a:solidFill>
              </a:rPr>
              <a:t>Masters, C.L., Gioia, G.A., Leddy, J.J., and Grady, M.F. (2012).  Importance of  ‘return-to-learn’ in pediatric and adolescent concussion.  </a:t>
            </a:r>
            <a:r>
              <a:rPr lang="en" sz="1200" i="1">
                <a:solidFill>
                  <a:srgbClr val="000000"/>
                </a:solidFill>
              </a:rPr>
              <a:t>Pediatric Annals, </a:t>
            </a:r>
            <a:r>
              <a:rPr lang="en" sz="1200">
                <a:solidFill>
                  <a:srgbClr val="000000"/>
                </a:solidFill>
              </a:rPr>
              <a:t>41(9). 1-6.</a:t>
            </a:r>
          </a:p>
          <a:p>
            <a:pPr lvl="0">
              <a:spcBef>
                <a:spcPts val="0"/>
              </a:spcBef>
              <a:buNone/>
            </a:pPr>
            <a:r>
              <a:rPr lang="en" sz="1200">
                <a:solidFill>
                  <a:srgbClr val="000000"/>
                </a:solidFill>
              </a:rPr>
              <a:t>McAvoy, K. (2015). Research-based practice return to learning: Going back to school following a concussion. </a:t>
            </a:r>
            <a:r>
              <a:rPr lang="en" sz="1200" i="1">
                <a:solidFill>
                  <a:srgbClr val="000000"/>
                </a:solidFill>
              </a:rPr>
              <a:t>Communique, </a:t>
            </a:r>
            <a:r>
              <a:rPr lang="en" sz="1200">
                <a:solidFill>
                  <a:srgbClr val="000000"/>
                </a:solidFill>
              </a:rPr>
              <a:t>40, 6. </a:t>
            </a:r>
          </a:p>
          <a:p>
            <a:pPr lvl="0">
              <a:spcBef>
                <a:spcPts val="0"/>
              </a:spcBef>
              <a:buNone/>
            </a:pPr>
            <a:r>
              <a:rPr lang="en" sz="1200">
                <a:solidFill>
                  <a:schemeClr val="dk1"/>
                </a:solidFill>
              </a:rPr>
              <a:t>McCrory, P., Meeuwisse, W.H., Aubry, M., Cantu, B., Dvorak, J., Echemendia, R.J., . . . Turner, M. (2013). Consensus statement on concussion in sport: The 4th international conference on concussion in sport held in Zurich, November 2012. </a:t>
            </a:r>
            <a:r>
              <a:rPr lang="en" sz="1200" i="1">
                <a:solidFill>
                  <a:schemeClr val="dk1"/>
                </a:solidFill>
              </a:rPr>
              <a:t>British Journal of Sports Medicine, 47</a:t>
            </a:r>
            <a:r>
              <a:rPr lang="en" sz="1200">
                <a:solidFill>
                  <a:schemeClr val="dk1"/>
                </a:solidFill>
              </a:rPr>
              <a:t>, 250-258. doi: 10.1136/bjsports-2013-092313</a:t>
            </a:r>
          </a:p>
          <a:p>
            <a:pPr lvl="0">
              <a:spcBef>
                <a:spcPts val="0"/>
              </a:spcBef>
              <a:buNone/>
            </a:pPr>
            <a:endParaRPr sz="1200">
              <a:solidFill>
                <a:schemeClr val="dk1"/>
              </a:solidFill>
            </a:endParaRPr>
          </a:p>
          <a:p>
            <a:pPr lvl="0">
              <a:spcBef>
                <a:spcPts val="0"/>
              </a:spcBef>
              <a:buNone/>
            </a:pPr>
            <a:endParaRPr sz="1200">
              <a:solidFill>
                <a:schemeClr val="dk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311700" y="259775"/>
            <a:ext cx="8520600" cy="571500"/>
          </a:xfrm>
          <a:prstGeom prst="rect">
            <a:avLst/>
          </a:prstGeom>
        </p:spPr>
        <p:txBody>
          <a:bodyPr lIns="91425" tIns="91425" rIns="91425" bIns="91425" anchor="t" anchorCtr="0">
            <a:noAutofit/>
          </a:bodyPr>
          <a:lstStyle/>
          <a:p>
            <a:pPr lvl="0" algn="ctr">
              <a:spcBef>
                <a:spcPts val="0"/>
              </a:spcBef>
              <a:buNone/>
            </a:pPr>
            <a:r>
              <a:rPr lang="en" b="1"/>
              <a:t>References</a:t>
            </a:r>
          </a:p>
        </p:txBody>
      </p:sp>
      <p:sp>
        <p:nvSpPr>
          <p:cNvPr id="499" name="Shape 499"/>
          <p:cNvSpPr txBox="1">
            <a:spLocks noGrp="1"/>
          </p:cNvSpPr>
          <p:nvPr>
            <p:ph type="body" idx="1"/>
          </p:nvPr>
        </p:nvSpPr>
        <p:spPr>
          <a:xfrm>
            <a:off x="311700" y="1152475"/>
            <a:ext cx="8520600" cy="37617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200" dirty="0">
                <a:solidFill>
                  <a:schemeClr val="dk1"/>
                </a:solidFill>
              </a:rPr>
              <a:t>National Association of School Nurses. (2016a). </a:t>
            </a:r>
            <a:r>
              <a:rPr lang="en" sz="1200" i="1" dirty="0">
                <a:solidFill>
                  <a:schemeClr val="dk1"/>
                </a:solidFill>
              </a:rPr>
              <a:t>Concussions - the role of the school nurse </a:t>
            </a:r>
            <a:r>
              <a:rPr lang="en" sz="1200" dirty="0">
                <a:solidFill>
                  <a:schemeClr val="dk1"/>
                </a:solidFill>
              </a:rPr>
              <a:t>(Position Statement). Silver Spring, MD:  Author. Retrieved from: http://www.nasn.org/PolicyAdvocacy/PositionPapersandReports/NASNPositionStatementsFullView/tabid/462/ArticleId/218/Concussions-The-Role-of-the-School-Nurse-Revised-June-2016</a:t>
            </a:r>
          </a:p>
          <a:p>
            <a:pPr lvl="0">
              <a:spcBef>
                <a:spcPts val="0"/>
              </a:spcBef>
              <a:buClr>
                <a:schemeClr val="dk1"/>
              </a:buClr>
              <a:buSzPct val="91666"/>
              <a:buFont typeface="Arial"/>
              <a:buNone/>
            </a:pPr>
            <a:r>
              <a:rPr lang="en" sz="1200" dirty="0">
                <a:solidFill>
                  <a:schemeClr val="dk1"/>
                </a:solidFill>
              </a:rPr>
              <a:t>National Association of School Nurses. (2016b). Framework for 21st century school nursing practice. </a:t>
            </a:r>
            <a:r>
              <a:rPr lang="en" sz="1200" i="1" dirty="0">
                <a:solidFill>
                  <a:schemeClr val="dk1"/>
                </a:solidFill>
              </a:rPr>
              <a:t>NASN School Nurse, 31</a:t>
            </a:r>
            <a:r>
              <a:rPr lang="en" sz="1200" dirty="0">
                <a:solidFill>
                  <a:schemeClr val="dk1"/>
                </a:solidFill>
              </a:rPr>
              <a:t>(1), 45-53. doi: 10.1177/1942602X15618644</a:t>
            </a:r>
          </a:p>
          <a:p>
            <a:pPr lvl="0">
              <a:spcBef>
                <a:spcPts val="0"/>
              </a:spcBef>
              <a:buClr>
                <a:schemeClr val="dk1"/>
              </a:buClr>
              <a:buSzPct val="91666"/>
              <a:buFont typeface="Arial"/>
              <a:buNone/>
            </a:pPr>
            <a:r>
              <a:rPr lang="en" sz="1200" dirty="0">
                <a:solidFill>
                  <a:schemeClr val="dk1"/>
                </a:solidFill>
              </a:rPr>
              <a:t>Nebraska Department of Education (2014).  </a:t>
            </a:r>
            <a:r>
              <a:rPr lang="en" sz="1200" i="1" dirty="0">
                <a:solidFill>
                  <a:schemeClr val="dk1"/>
                </a:solidFill>
              </a:rPr>
              <a:t>Bridging the gap from concussion to the classroom return to learn</a:t>
            </a:r>
            <a:r>
              <a:rPr lang="en" sz="1200" dirty="0">
                <a:solidFill>
                  <a:schemeClr val="dk1"/>
                </a:solidFill>
              </a:rPr>
              <a:t>. Lincoln, </a:t>
            </a:r>
            <a:r>
              <a:rPr lang="en" sz="1200" dirty="0" smtClean="0">
                <a:solidFill>
                  <a:schemeClr val="dk1"/>
                </a:solidFill>
              </a:rPr>
              <a:t>NE. Retrieved </a:t>
            </a:r>
            <a:r>
              <a:rPr lang="en" sz="1200" dirty="0">
                <a:solidFill>
                  <a:schemeClr val="dk1"/>
                </a:solidFill>
              </a:rPr>
              <a:t>from: </a:t>
            </a:r>
            <a:r>
              <a:rPr lang="en" sz="1200" u="sng" dirty="0" smtClean="0">
                <a:solidFill>
                  <a:schemeClr val="dk1"/>
                </a:solidFill>
                <a:hlinkClick r:id="rId3"/>
              </a:rPr>
              <a:t>https</a:t>
            </a:r>
            <a:r>
              <a:rPr lang="en" sz="1200" u="sng" dirty="0">
                <a:solidFill>
                  <a:schemeClr val="dk1"/>
                </a:solidFill>
                <a:hlinkClick r:id="rId3"/>
              </a:rPr>
              <a:t>://www.education.ne.gov/sped/birsst/BRIDGING%20THE%20GAP%20Booklet%20plus%20Appendices.pdf</a:t>
            </a:r>
          </a:p>
          <a:p>
            <a:pPr lvl="0">
              <a:spcBef>
                <a:spcPts val="0"/>
              </a:spcBef>
              <a:buClr>
                <a:schemeClr val="dk1"/>
              </a:buClr>
              <a:buSzPct val="91666"/>
              <a:buFont typeface="Arial"/>
              <a:buNone/>
            </a:pPr>
            <a:r>
              <a:rPr lang="en" sz="1200" dirty="0">
                <a:solidFill>
                  <a:schemeClr val="dk1"/>
                </a:solidFill>
              </a:rPr>
              <a:t>Piebes, S., Gourley, M.,  &amp; Valovich McLeod, T. (2009). Caring for student-athletes following a concussion. </a:t>
            </a:r>
            <a:r>
              <a:rPr lang="en" sz="1200" i="1" dirty="0">
                <a:solidFill>
                  <a:schemeClr val="dk1"/>
                </a:solidFill>
              </a:rPr>
              <a:t>The Journal of </a:t>
            </a:r>
            <a:r>
              <a:rPr lang="en" sz="1200" i="1" dirty="0" smtClean="0">
                <a:solidFill>
                  <a:schemeClr val="dk1"/>
                </a:solidFill>
              </a:rPr>
              <a:t>School </a:t>
            </a:r>
            <a:r>
              <a:rPr lang="en" sz="1200" i="1" dirty="0">
                <a:solidFill>
                  <a:schemeClr val="dk1"/>
                </a:solidFill>
              </a:rPr>
              <a:t>Nursing, </a:t>
            </a:r>
            <a:r>
              <a:rPr lang="en" sz="1200" dirty="0">
                <a:solidFill>
                  <a:schemeClr val="dk1"/>
                </a:solidFill>
              </a:rPr>
              <a:t>25(4), 270-218.</a:t>
            </a:r>
          </a:p>
          <a:p>
            <a:pPr marL="0" lvl="0" indent="-69850">
              <a:spcBef>
                <a:spcPts val="0"/>
              </a:spcBef>
              <a:buClr>
                <a:schemeClr val="dk1"/>
              </a:buClr>
              <a:buSzPct val="91666"/>
              <a:buFont typeface="Arial"/>
              <a:buNone/>
            </a:pPr>
            <a:r>
              <a:rPr lang="en" sz="1200" dirty="0">
                <a:solidFill>
                  <a:schemeClr val="dk1"/>
                </a:solidFill>
              </a:rPr>
              <a:t>Purcell, L., Harvey, J., Seabrook, J.A. (2015).   Patterns of recovery following sport-related concussion in children and  adolescents. </a:t>
            </a:r>
            <a:r>
              <a:rPr lang="en" sz="1200" i="1" dirty="0">
                <a:solidFill>
                  <a:schemeClr val="dk1"/>
                </a:solidFill>
              </a:rPr>
              <a:t>Clinical Pediatrics</a:t>
            </a:r>
            <a:r>
              <a:rPr lang="en" sz="1200" dirty="0">
                <a:solidFill>
                  <a:schemeClr val="dk1"/>
                </a:solidFill>
              </a:rPr>
              <a:t>, 1-7.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311700" y="211025"/>
            <a:ext cx="8520600" cy="593700"/>
          </a:xfrm>
          <a:prstGeom prst="rect">
            <a:avLst/>
          </a:prstGeom>
        </p:spPr>
        <p:txBody>
          <a:bodyPr lIns="91425" tIns="91425" rIns="91425" bIns="91425" anchor="t" anchorCtr="0">
            <a:noAutofit/>
          </a:bodyPr>
          <a:lstStyle/>
          <a:p>
            <a:pPr lvl="0" algn="ctr">
              <a:spcBef>
                <a:spcPts val="0"/>
              </a:spcBef>
              <a:buNone/>
            </a:pPr>
            <a:r>
              <a:rPr lang="en" b="1"/>
              <a:t>References</a:t>
            </a:r>
          </a:p>
        </p:txBody>
      </p:sp>
      <p:sp>
        <p:nvSpPr>
          <p:cNvPr id="505" name="Shape 505"/>
          <p:cNvSpPr txBox="1">
            <a:spLocks noGrp="1"/>
          </p:cNvSpPr>
          <p:nvPr>
            <p:ph type="body" idx="1"/>
          </p:nvPr>
        </p:nvSpPr>
        <p:spPr>
          <a:xfrm>
            <a:off x="311700" y="962750"/>
            <a:ext cx="8520600" cy="3606300"/>
          </a:xfrm>
          <a:prstGeom prst="rect">
            <a:avLst/>
          </a:prstGeom>
        </p:spPr>
        <p:txBody>
          <a:bodyPr lIns="91425" tIns="91425" rIns="91425" bIns="91425" anchor="t" anchorCtr="0">
            <a:noAutofit/>
          </a:bodyPr>
          <a:lstStyle/>
          <a:p>
            <a:pPr lvl="0">
              <a:spcBef>
                <a:spcPts val="0"/>
              </a:spcBef>
              <a:buNone/>
            </a:pPr>
            <a:r>
              <a:rPr lang="en" sz="1200">
                <a:solidFill>
                  <a:srgbClr val="000000"/>
                </a:solidFill>
              </a:rPr>
              <a:t>Rains, C. &amp; Robinson, B. (2010). School nurses and athletic trainers team up on concussion management. 		 </a:t>
            </a:r>
            <a:r>
              <a:rPr lang="en" sz="1200" i="1">
                <a:solidFill>
                  <a:srgbClr val="000000"/>
                </a:solidFill>
              </a:rPr>
              <a:t>National Association of School Nurses, </a:t>
            </a:r>
            <a:r>
              <a:rPr lang="en" sz="1200">
                <a:solidFill>
                  <a:srgbClr val="000000"/>
                </a:solidFill>
              </a:rPr>
              <a:t>235-238. </a:t>
            </a:r>
          </a:p>
          <a:p>
            <a:pPr lvl="0">
              <a:spcBef>
                <a:spcPts val="0"/>
              </a:spcBef>
              <a:buNone/>
            </a:pPr>
            <a:r>
              <a:rPr lang="en" sz="1200">
                <a:solidFill>
                  <a:schemeClr val="dk1"/>
                </a:solidFill>
              </a:rPr>
              <a:t>Remaly, J. (2016). Looking beyond rest to active and targeted treatments for concussion. </a:t>
            </a:r>
            <a:r>
              <a:rPr lang="en" sz="1200" i="1">
                <a:solidFill>
                  <a:schemeClr val="dk1"/>
                </a:solidFill>
              </a:rPr>
              <a:t>Neurology Review, </a:t>
            </a:r>
            <a:r>
              <a:rPr lang="en" sz="1200">
                <a:solidFill>
                  <a:schemeClr val="dk1"/>
                </a:solidFill>
              </a:rPr>
              <a:t>24(6),1, 32-33. Retrieved from</a:t>
            </a:r>
            <a:r>
              <a:rPr lang="en" sz="1200">
                <a:solidFill>
                  <a:schemeClr val="dk1"/>
                </a:solidFill>
                <a:hlinkClick r:id="rId3"/>
              </a:rPr>
              <a:t> </a:t>
            </a:r>
            <a:r>
              <a:rPr lang="en" sz="1200" u="sng">
                <a:solidFill>
                  <a:srgbClr val="1155CC"/>
                </a:solidFill>
                <a:hlinkClick r:id="rId3"/>
              </a:rPr>
              <a:t>http://www.neurologyreviews.com/specialty-focus/traumatic-brain-injury-tbi/article/looking-beyond-rest-to-active-and-targeted-treatments-for-concussion/2fdc2b5d656e136eb42983a3a3a5dd37.html</a:t>
            </a:r>
          </a:p>
          <a:p>
            <a:pPr lvl="0">
              <a:spcBef>
                <a:spcPts val="0"/>
              </a:spcBef>
              <a:buNone/>
            </a:pPr>
            <a:r>
              <a:rPr lang="en" sz="1200">
                <a:solidFill>
                  <a:schemeClr val="dk1"/>
                </a:solidFill>
              </a:rPr>
              <a:t>Resch, J.E., &amp; Kutcher, J.S. (2015).  The acute management of sport concussion in pediatric athletes. </a:t>
            </a:r>
            <a:r>
              <a:rPr lang="en" sz="1200" i="1">
                <a:solidFill>
                  <a:schemeClr val="dk1"/>
                </a:solidFill>
              </a:rPr>
              <a:t> Journal of Child Neurology</a:t>
            </a:r>
            <a:r>
              <a:rPr lang="en" sz="1200">
                <a:solidFill>
                  <a:schemeClr val="dk1"/>
                </a:solidFill>
              </a:rPr>
              <a:t>, 30(12), 1686-1694. </a:t>
            </a:r>
          </a:p>
          <a:p>
            <a:pPr lvl="0">
              <a:spcBef>
                <a:spcPts val="0"/>
              </a:spcBef>
              <a:buNone/>
            </a:pPr>
            <a:r>
              <a:rPr lang="en" sz="1200">
                <a:solidFill>
                  <a:schemeClr val="dk1"/>
                </a:solidFill>
              </a:rPr>
              <a:t>Proctor, S. (2013). Standards of practice. In J. Selekman (Ed.), </a:t>
            </a:r>
            <a:r>
              <a:rPr lang="en" sz="1200" i="1">
                <a:solidFill>
                  <a:schemeClr val="dk1"/>
                </a:solidFill>
              </a:rPr>
              <a:t>School Nursing:  A comprehensive text</a:t>
            </a:r>
            <a:r>
              <a:rPr lang="en" sz="1200">
                <a:solidFill>
                  <a:schemeClr val="dk1"/>
                </a:solidFill>
              </a:rPr>
              <a:t> (2nd ed.) (48-78). Philadelphia, PA:  F.A. Davis Company.</a:t>
            </a:r>
          </a:p>
          <a:p>
            <a:pPr lvl="0" rtl="0">
              <a:spcBef>
                <a:spcPts val="0"/>
              </a:spcBef>
              <a:spcAft>
                <a:spcPts val="0"/>
              </a:spcAft>
              <a:buNone/>
            </a:pPr>
            <a:r>
              <a:rPr lang="en" sz="1200">
                <a:solidFill>
                  <a:schemeClr val="dk1"/>
                </a:solidFill>
              </a:rPr>
              <a:t>Sady, M.D., Vaughan, C.G., Gioia, G.A. (2011).  School and the concussion youth: </a:t>
            </a:r>
            <a:r>
              <a:rPr lang="en" sz="1200">
                <a:solidFill>
                  <a:schemeClr val="dk1"/>
                </a:solidFill>
                <a:highlight>
                  <a:srgbClr val="FFFFFF"/>
                </a:highlight>
              </a:rPr>
              <a:t>Recommendations for concussion education and management.  </a:t>
            </a:r>
            <a:r>
              <a:rPr lang="en" sz="1200" i="1">
                <a:solidFill>
                  <a:schemeClr val="dk1"/>
                </a:solidFill>
              </a:rPr>
              <a:t>Physical Medicine and Rehabilitation Clinics of North America</a:t>
            </a:r>
            <a:r>
              <a:rPr lang="en" sz="1200">
                <a:solidFill>
                  <a:schemeClr val="dk1"/>
                </a:solidFill>
              </a:rPr>
              <a:t>, 22(4), 701-719.</a:t>
            </a:r>
          </a:p>
          <a:p>
            <a:pPr lvl="0" rtl="0">
              <a:spcBef>
                <a:spcPts val="0"/>
              </a:spcBef>
              <a:spcAft>
                <a:spcPts val="0"/>
              </a:spcAft>
              <a:buClr>
                <a:schemeClr val="dk1"/>
              </a:buClr>
              <a:buSzPct val="91666"/>
              <a:buFont typeface="Arial"/>
              <a:buNone/>
            </a:pPr>
            <a:endParaRPr sz="1200">
              <a:solidFill>
                <a:schemeClr val="dk1"/>
              </a:solidFill>
            </a:endParaRPr>
          </a:p>
          <a:p>
            <a:pPr lvl="0">
              <a:spcBef>
                <a:spcPts val="0"/>
              </a:spcBef>
              <a:buNone/>
            </a:pPr>
            <a:r>
              <a:rPr lang="en" sz="1200">
                <a:solidFill>
                  <a:srgbClr val="000000"/>
                </a:solidFill>
              </a:rPr>
              <a:t>Schneider, K. (2016). Cognitive rest: An integrated literature review.  </a:t>
            </a:r>
            <a:r>
              <a:rPr lang="en" sz="1200" i="1">
                <a:solidFill>
                  <a:srgbClr val="000000"/>
                </a:solidFill>
              </a:rPr>
              <a:t>The Journal of School Nursing, </a:t>
            </a:r>
            <a:r>
              <a:rPr lang="en" sz="1200">
                <a:solidFill>
                  <a:srgbClr val="000000"/>
                </a:solidFill>
              </a:rPr>
              <a:t>20(4), 262-267.</a:t>
            </a:r>
          </a:p>
          <a:p>
            <a:pPr lvl="0" rtl="0">
              <a:spcBef>
                <a:spcPts val="0"/>
              </a:spcBef>
              <a:buNone/>
            </a:pPr>
            <a:endParaRPr sz="1200"/>
          </a:p>
          <a:p>
            <a:pPr lvl="0">
              <a:spcBef>
                <a:spcPts val="0"/>
              </a:spcBef>
              <a:buNone/>
            </a:pPr>
            <a:endParaRPr sz="12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311700" y="224200"/>
            <a:ext cx="8520600" cy="702600"/>
          </a:xfrm>
          <a:prstGeom prst="rect">
            <a:avLst/>
          </a:prstGeom>
        </p:spPr>
        <p:txBody>
          <a:bodyPr lIns="91425" tIns="91425" rIns="91425" bIns="91425" anchor="t" anchorCtr="0">
            <a:noAutofit/>
          </a:bodyPr>
          <a:lstStyle/>
          <a:p>
            <a:pPr lvl="0" algn="ctr">
              <a:spcBef>
                <a:spcPts val="0"/>
              </a:spcBef>
              <a:buNone/>
            </a:pPr>
            <a:r>
              <a:rPr lang="en" b="1" dirty="0"/>
              <a:t>References</a:t>
            </a:r>
          </a:p>
        </p:txBody>
      </p:sp>
      <p:sp>
        <p:nvSpPr>
          <p:cNvPr id="511" name="Shape 511"/>
          <p:cNvSpPr txBox="1">
            <a:spLocks noGrp="1"/>
          </p:cNvSpPr>
          <p:nvPr>
            <p:ph type="body" idx="1"/>
          </p:nvPr>
        </p:nvSpPr>
        <p:spPr>
          <a:xfrm>
            <a:off x="311700" y="926825"/>
            <a:ext cx="8520600" cy="3939600"/>
          </a:xfrm>
          <a:prstGeom prst="rect">
            <a:avLst/>
          </a:prstGeom>
        </p:spPr>
        <p:txBody>
          <a:bodyPr lIns="91425" tIns="91425" rIns="91425" bIns="91425" anchor="t" anchorCtr="0">
            <a:noAutofit/>
          </a:bodyPr>
          <a:lstStyle/>
          <a:p>
            <a:pPr lvl="0" rtl="0">
              <a:spcBef>
                <a:spcPts val="0"/>
              </a:spcBef>
              <a:buNone/>
            </a:pPr>
            <a:r>
              <a:rPr lang="en" sz="1200" dirty="0">
                <a:solidFill>
                  <a:schemeClr val="dk1"/>
                </a:solidFill>
              </a:rPr>
              <a:t>Schoepfer-Bochicchio, K. &amp; Dodds, M. (2015). </a:t>
            </a:r>
            <a:r>
              <a:rPr lang="en" sz="1200" i="1" dirty="0">
                <a:solidFill>
                  <a:schemeClr val="dk1"/>
                </a:solidFill>
              </a:rPr>
              <a:t>Concussion lawsuit examines school nurse’s duty of care</a:t>
            </a:r>
            <a:r>
              <a:rPr lang="en" sz="1200" dirty="0">
                <a:solidFill>
                  <a:schemeClr val="dk1"/>
                </a:solidFill>
              </a:rPr>
              <a:t>. Retrieved from </a:t>
            </a:r>
            <a:r>
              <a:rPr lang="en" sz="1200" dirty="0">
                <a:solidFill>
                  <a:schemeClr val="dk1"/>
                </a:solidFill>
                <a:hlinkClick r:id="rId3"/>
              </a:rPr>
              <a:t>     </a:t>
            </a:r>
            <a:r>
              <a:rPr lang="en" sz="1200" u="sng" dirty="0">
                <a:solidFill>
                  <a:srgbClr val="1155CC"/>
                </a:solidFill>
                <a:hlinkClick r:id="rId3"/>
              </a:rPr>
              <a:t>http://www.athleticbusiness.com/civil-actions/concussion-lawsuit-examines-school-nurse-s-duty-of-care.html</a:t>
            </a:r>
          </a:p>
          <a:p>
            <a:pPr lvl="0" rtl="0">
              <a:spcBef>
                <a:spcPts val="0"/>
              </a:spcBef>
              <a:buNone/>
            </a:pPr>
            <a:r>
              <a:rPr lang="en" sz="1200" dirty="0">
                <a:solidFill>
                  <a:schemeClr val="dk1"/>
                </a:solidFill>
              </a:rPr>
              <a:t>Shannon, R.A. &amp; Gerdes, J.H. (2016). </a:t>
            </a:r>
            <a:r>
              <a:rPr lang="en" sz="1200" i="1" dirty="0">
                <a:solidFill>
                  <a:schemeClr val="dk1"/>
                </a:solidFill>
              </a:rPr>
              <a:t>Developing school health policies, protocols, and procedures?  Help please!</a:t>
            </a:r>
            <a:r>
              <a:rPr lang="en" sz="1200" dirty="0">
                <a:solidFill>
                  <a:schemeClr val="dk1"/>
                </a:solidFill>
              </a:rPr>
              <a:t> [PowerPoint slides]. Presentation, NASN Annual Conference, June 24, </a:t>
            </a:r>
            <a:r>
              <a:rPr lang="en" sz="1200" dirty="0" smtClean="0">
                <a:solidFill>
                  <a:schemeClr val="dk1"/>
                </a:solidFill>
              </a:rPr>
              <a:t>2016.</a:t>
            </a:r>
          </a:p>
          <a:p>
            <a:pPr lvl="0" rtl="0">
              <a:spcBef>
                <a:spcPts val="0"/>
              </a:spcBef>
              <a:buNone/>
            </a:pPr>
            <a:r>
              <a:rPr lang="en" sz="1200" dirty="0" smtClean="0">
                <a:solidFill>
                  <a:schemeClr val="dk1"/>
                </a:solidFill>
                <a:highlight>
                  <a:srgbClr val="FFFFFF"/>
                </a:highlight>
              </a:rPr>
              <a:t>Traut</a:t>
            </a:r>
            <a:r>
              <a:rPr lang="en" sz="1200" dirty="0">
                <a:solidFill>
                  <a:schemeClr val="dk1"/>
                </a:solidFill>
                <a:highlight>
                  <a:srgbClr val="FFFFFF"/>
                </a:highlight>
              </a:rPr>
              <a:t>, C. &amp; Dube, N. (2016). Concussons. Manuscript submitted for </a:t>
            </a:r>
            <a:r>
              <a:rPr lang="en" sz="1200" dirty="0" smtClean="0">
                <a:solidFill>
                  <a:schemeClr val="dk1"/>
                </a:solidFill>
                <a:highlight>
                  <a:srgbClr val="FFFFFF"/>
                </a:highlight>
              </a:rPr>
              <a:t>publication.</a:t>
            </a:r>
          </a:p>
          <a:p>
            <a:pPr lvl="0" rtl="0">
              <a:spcBef>
                <a:spcPts val="0"/>
              </a:spcBef>
              <a:buNone/>
            </a:pPr>
            <a:r>
              <a:rPr lang="en" sz="1200" dirty="0" smtClean="0">
                <a:solidFill>
                  <a:schemeClr val="dk1"/>
                </a:solidFill>
              </a:rPr>
              <a:t>University </a:t>
            </a:r>
            <a:r>
              <a:rPr lang="en" sz="1200" dirty="0">
                <a:solidFill>
                  <a:schemeClr val="dk1"/>
                </a:solidFill>
              </a:rPr>
              <a:t>of Wisconsin-Madison, Health Sciences (2016). </a:t>
            </a:r>
            <a:r>
              <a:rPr lang="en" sz="1200" i="1" dirty="0">
                <a:solidFill>
                  <a:schemeClr val="dk1"/>
                </a:solidFill>
              </a:rPr>
              <a:t>Nursing resources:  Standard, guideline, protocol, policy.</a:t>
            </a:r>
            <a:r>
              <a:rPr lang="en" sz="1200" dirty="0">
                <a:solidFill>
                  <a:schemeClr val="dk1"/>
                </a:solidFill>
              </a:rPr>
              <a:t> Madison, WI :Ebling Library. Retrieved from</a:t>
            </a:r>
            <a:r>
              <a:rPr lang="en" sz="1200" dirty="0">
                <a:solidFill>
                  <a:schemeClr val="dk1"/>
                </a:solidFill>
                <a:hlinkClick r:id="rId4"/>
              </a:rPr>
              <a:t> </a:t>
            </a:r>
            <a:r>
              <a:rPr lang="en" sz="1200" u="sng" dirty="0">
                <a:solidFill>
                  <a:srgbClr val="1155CC"/>
                </a:solidFill>
                <a:hlinkClick r:id="rId4"/>
              </a:rPr>
              <a:t>http://researchguides.ebling.library.wisc.edu/c.php?g=293229&amp;p=1953402</a:t>
            </a:r>
          </a:p>
          <a:p>
            <a:pPr lvl="0" rtl="0">
              <a:spcBef>
                <a:spcPts val="0"/>
              </a:spcBef>
              <a:spcAft>
                <a:spcPts val="0"/>
              </a:spcAft>
              <a:buNone/>
            </a:pPr>
            <a:r>
              <a:rPr lang="en" sz="1000" dirty="0">
                <a:solidFill>
                  <a:schemeClr val="dk1"/>
                </a:solidFill>
                <a:latin typeface="Calibri"/>
                <a:ea typeface="Calibri"/>
                <a:cs typeface="Calibri"/>
                <a:sym typeface="Calibri"/>
              </a:rPr>
              <a:t> </a:t>
            </a:r>
            <a:r>
              <a:rPr lang="en" sz="1200" dirty="0" smtClean="0">
                <a:solidFill>
                  <a:srgbClr val="000000"/>
                </a:solidFill>
              </a:rPr>
              <a:t>Wing</a:t>
            </a:r>
            <a:r>
              <a:rPr lang="en" sz="1200" dirty="0">
                <a:solidFill>
                  <a:srgbClr val="000000"/>
                </a:solidFill>
              </a:rPr>
              <a:t>, R., Amanuallah, S., Jacobs, E., Clark, M.A., and Merritt, C. (2015). Heads up: Communication is key In school nurses’ preparedness for facilitating “return to learn” following concussion.  </a:t>
            </a:r>
            <a:r>
              <a:rPr lang="en" sz="1200" i="1" dirty="0">
                <a:solidFill>
                  <a:srgbClr val="000000"/>
                </a:solidFill>
              </a:rPr>
              <a:t>Clinical Pediatrics, </a:t>
            </a:r>
            <a:r>
              <a:rPr lang="en" sz="1200" dirty="0">
                <a:solidFill>
                  <a:srgbClr val="000000"/>
                </a:solidFill>
              </a:rPr>
              <a:t>55(3). 228-235</a:t>
            </a:r>
            <a:r>
              <a:rPr lang="en" sz="1200" dirty="0" smtClean="0">
                <a:solidFill>
                  <a:srgbClr val="000000"/>
                </a:solidFill>
              </a:rPr>
              <a:t>.</a:t>
            </a:r>
          </a:p>
          <a:p>
            <a:pPr lvl="0" rtl="0">
              <a:spcBef>
                <a:spcPts val="0"/>
              </a:spcBef>
              <a:spcAft>
                <a:spcPts val="0"/>
              </a:spcAft>
              <a:buNone/>
            </a:pPr>
            <a:endParaRPr lang="en" sz="1200" dirty="0">
              <a:solidFill>
                <a:srgbClr val="000000"/>
              </a:solidFill>
            </a:endParaRPr>
          </a:p>
          <a:p>
            <a:pPr lvl="0">
              <a:spcBef>
                <a:spcPts val="0"/>
              </a:spcBef>
              <a:buNone/>
            </a:pPr>
            <a:r>
              <a:rPr lang="en" sz="1200" dirty="0">
                <a:solidFill>
                  <a:srgbClr val="000000"/>
                </a:solidFill>
              </a:rPr>
              <a:t>Yonkaitis, C.F. &amp; Shannon, R.A. (2016).  Why, When, Where, What and how to write IEP goals and objectives:  Skills for school nurses [PowerPoint slides].  Presentation, NASN Annual Conference, July 1, 2016.</a:t>
            </a:r>
          </a:p>
          <a:p>
            <a:pPr lvl="0">
              <a:spcBef>
                <a:spcPts val="0"/>
              </a:spcBef>
              <a:buNone/>
            </a:pPr>
            <a:r>
              <a:rPr lang="en" sz="1200" dirty="0">
                <a:solidFill>
                  <a:schemeClr val="dk1"/>
                </a:solidFill>
              </a:rPr>
              <a:t>Zirkel, P.A. &amp; Eagan Brown, B. (2015). K-12 students with concussions:  A legal perspective. </a:t>
            </a:r>
            <a:r>
              <a:rPr lang="en" sz="1200" i="1" dirty="0">
                <a:solidFill>
                  <a:schemeClr val="dk1"/>
                </a:solidFill>
              </a:rPr>
              <a:t>The</a:t>
            </a:r>
            <a:r>
              <a:rPr lang="en" sz="1200" dirty="0">
                <a:solidFill>
                  <a:schemeClr val="dk1"/>
                </a:solidFill>
              </a:rPr>
              <a:t> </a:t>
            </a:r>
            <a:r>
              <a:rPr lang="en" sz="1200" i="1" dirty="0">
                <a:solidFill>
                  <a:schemeClr val="dk1"/>
                </a:solidFill>
              </a:rPr>
              <a:t>Journal of School Nursing,</a:t>
            </a:r>
            <a:r>
              <a:rPr lang="en" sz="1200" dirty="0">
                <a:solidFill>
                  <a:schemeClr val="dk1"/>
                </a:solidFill>
              </a:rPr>
              <a:t> </a:t>
            </a:r>
            <a:r>
              <a:rPr lang="en" sz="1200" i="1" dirty="0">
                <a:solidFill>
                  <a:schemeClr val="dk1"/>
                </a:solidFill>
              </a:rPr>
              <a:t>31</a:t>
            </a:r>
            <a:r>
              <a:rPr lang="en" sz="1200" dirty="0">
                <a:solidFill>
                  <a:schemeClr val="dk1"/>
                </a:solidFill>
              </a:rPr>
              <a:t>(2), 99-109. doi: 10.1177/1059840514521465</a:t>
            </a:r>
          </a:p>
          <a:p>
            <a:pPr lvl="0">
              <a:spcBef>
                <a:spcPts val="0"/>
              </a:spcBef>
              <a:buClr>
                <a:schemeClr val="dk1"/>
              </a:buClr>
              <a:buSzPct val="91666"/>
              <a:buFont typeface="Arial"/>
              <a:buNone/>
            </a:pPr>
            <a:endParaRPr sz="12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311700" y="220800"/>
            <a:ext cx="8520600" cy="597600"/>
          </a:xfrm>
          <a:prstGeom prst="rect">
            <a:avLst/>
          </a:prstGeom>
        </p:spPr>
        <p:txBody>
          <a:bodyPr lIns="91425" tIns="91425" rIns="91425" bIns="91425" anchor="t" anchorCtr="0">
            <a:noAutofit/>
          </a:bodyPr>
          <a:lstStyle/>
          <a:p>
            <a:pPr lvl="0" algn="ctr">
              <a:spcBef>
                <a:spcPts val="0"/>
              </a:spcBef>
              <a:buNone/>
            </a:pPr>
            <a:r>
              <a:rPr lang="en" b="1"/>
              <a:t>Resources</a:t>
            </a:r>
          </a:p>
        </p:txBody>
      </p:sp>
      <p:sp>
        <p:nvSpPr>
          <p:cNvPr id="517" name="Shape 517"/>
          <p:cNvSpPr txBox="1">
            <a:spLocks noGrp="1"/>
          </p:cNvSpPr>
          <p:nvPr>
            <p:ph type="body" idx="1"/>
          </p:nvPr>
        </p:nvSpPr>
        <p:spPr>
          <a:xfrm>
            <a:off x="311700" y="818400"/>
            <a:ext cx="8520600" cy="3750300"/>
          </a:xfrm>
          <a:prstGeom prst="rect">
            <a:avLst/>
          </a:prstGeom>
        </p:spPr>
        <p:txBody>
          <a:bodyPr lIns="91425" tIns="91425" rIns="91425" bIns="91425" anchor="t" anchorCtr="0">
            <a:noAutofit/>
          </a:bodyPr>
          <a:lstStyle/>
          <a:p>
            <a:pPr lvl="0">
              <a:lnSpc>
                <a:spcPct val="100000"/>
              </a:lnSpc>
              <a:spcBef>
                <a:spcPts val="0"/>
              </a:spcBef>
              <a:buClr>
                <a:schemeClr val="dk1"/>
              </a:buClr>
              <a:buSzPct val="91666"/>
              <a:buFont typeface="Arial"/>
              <a:buNone/>
            </a:pPr>
            <a:r>
              <a:rPr lang="en" sz="1200">
                <a:solidFill>
                  <a:schemeClr val="dk1"/>
                </a:solidFill>
              </a:rPr>
              <a:t>American Academy of Neurology (2016).  Sports concussion resources.  Minneapolis, MN.   Retrieved from: </a:t>
            </a:r>
            <a:r>
              <a:rPr lang="en" sz="1200">
                <a:solidFill>
                  <a:schemeClr val="dk1"/>
                </a:solidFill>
                <a:hlinkClick r:id="rId3"/>
              </a:rPr>
              <a:t> </a:t>
            </a:r>
            <a:r>
              <a:rPr lang="en" sz="1200" u="sng">
                <a:solidFill>
                  <a:srgbClr val="1155CC"/>
                </a:solidFill>
                <a:hlinkClick r:id="rId3"/>
              </a:rPr>
              <a:t>https://www.aan.com/contact-aan/</a:t>
            </a:r>
          </a:p>
          <a:p>
            <a:pPr lvl="0" rtl="0">
              <a:lnSpc>
                <a:spcPct val="100000"/>
              </a:lnSpc>
              <a:spcBef>
                <a:spcPts val="0"/>
              </a:spcBef>
              <a:buNone/>
            </a:pPr>
            <a:r>
              <a:rPr lang="en" sz="1200">
                <a:solidFill>
                  <a:schemeClr val="dk1"/>
                </a:solidFill>
              </a:rPr>
              <a:t>Centers for Disease Control and Prevention. (2016b). </a:t>
            </a:r>
            <a:r>
              <a:rPr lang="en" sz="1200" i="1">
                <a:solidFill>
                  <a:schemeClr val="dk1"/>
                </a:solidFill>
              </a:rPr>
              <a:t>HEADS UP to brain injury.  </a:t>
            </a:r>
            <a:r>
              <a:rPr lang="en" sz="1200">
                <a:solidFill>
                  <a:schemeClr val="dk1"/>
                </a:solidFill>
              </a:rPr>
              <a:t>Atlanta, GA. :National Center for Injury Prevention and Control; Division of Unintentional Injury Prevention. Retrieved from:  </a:t>
            </a:r>
            <a:r>
              <a:rPr lang="en" sz="1200">
                <a:solidFill>
                  <a:schemeClr val="dk1"/>
                </a:solidFill>
                <a:hlinkClick r:id="rId4"/>
              </a:rPr>
              <a:t> </a:t>
            </a:r>
            <a:r>
              <a:rPr lang="en" sz="1200" u="sng">
                <a:solidFill>
                  <a:srgbClr val="1155CC"/>
                </a:solidFill>
                <a:hlinkClick r:id="rId4"/>
              </a:rPr>
              <a:t>https://www.cdc.gov/headsup/</a:t>
            </a:r>
          </a:p>
          <a:p>
            <a:pPr lvl="0" rtl="0">
              <a:lnSpc>
                <a:spcPct val="100000"/>
              </a:lnSpc>
              <a:spcBef>
                <a:spcPts val="0"/>
              </a:spcBef>
              <a:buNone/>
            </a:pPr>
            <a:r>
              <a:rPr lang="en" sz="1200">
                <a:solidFill>
                  <a:schemeClr val="dk1"/>
                </a:solidFill>
              </a:rPr>
              <a:t>Centers for Disease Control and Prevention. (2016c). </a:t>
            </a:r>
            <a:r>
              <a:rPr lang="en" sz="1200" i="1">
                <a:solidFill>
                  <a:schemeClr val="dk1"/>
                </a:solidFill>
              </a:rPr>
              <a:t>HEADS UP to brain injury:  Acute concussion evaluation care plan.  </a:t>
            </a:r>
            <a:r>
              <a:rPr lang="en" sz="1200">
                <a:solidFill>
                  <a:schemeClr val="dk1"/>
                </a:solidFill>
              </a:rPr>
              <a:t>Atlanta, GA. :National Center for Injury Prevention and Control; Division of Unintentional Injury Prevention. Retrieved from: </a:t>
            </a:r>
            <a:r>
              <a:rPr lang="en" sz="1200" u="sng">
                <a:solidFill>
                  <a:schemeClr val="hlink"/>
                </a:solidFill>
                <a:hlinkClick r:id="rId5"/>
              </a:rPr>
              <a:t>http://www.cdc.gov/headsup/pdfs/providers/ace_care_plan_school_version_a.pdf</a:t>
            </a:r>
          </a:p>
          <a:p>
            <a:pPr lvl="0" rtl="0">
              <a:lnSpc>
                <a:spcPct val="100000"/>
              </a:lnSpc>
              <a:spcBef>
                <a:spcPts val="0"/>
              </a:spcBef>
              <a:buNone/>
            </a:pPr>
            <a:r>
              <a:rPr lang="en" sz="1200">
                <a:solidFill>
                  <a:schemeClr val="dk1"/>
                </a:solidFill>
              </a:rPr>
              <a:t>Denehy, J. (2008). Editorial:  Leadership characteristics.  </a:t>
            </a:r>
            <a:r>
              <a:rPr lang="en" sz="1200" i="1">
                <a:solidFill>
                  <a:schemeClr val="dk1"/>
                </a:solidFill>
              </a:rPr>
              <a:t>The Journal of School Nursing, 24</a:t>
            </a:r>
            <a:r>
              <a:rPr lang="en" sz="1200">
                <a:solidFill>
                  <a:schemeClr val="dk1"/>
                </a:solidFill>
              </a:rPr>
              <a:t>(3), 107-110. </a:t>
            </a:r>
          </a:p>
          <a:p>
            <a:pPr lvl="0" rtl="0">
              <a:lnSpc>
                <a:spcPct val="100000"/>
              </a:lnSpc>
              <a:spcBef>
                <a:spcPts val="0"/>
              </a:spcBef>
              <a:buNone/>
            </a:pPr>
            <a:r>
              <a:rPr lang="en" sz="1200">
                <a:solidFill>
                  <a:srgbClr val="000000"/>
                </a:solidFill>
              </a:rPr>
              <a:t>Illinois High School Association (2016).  Concussion management.  Bloomington, IL. Retrieved from  </a:t>
            </a:r>
            <a:r>
              <a:rPr lang="en" sz="1200" u="sng">
                <a:solidFill>
                  <a:srgbClr val="000000"/>
                </a:solidFill>
                <a:hlinkClick r:id="rId6"/>
              </a:rPr>
              <a:t>http://www.ihsa.org/Resources/SportsMedicine/ConcussionManagement.aspx</a:t>
            </a:r>
          </a:p>
          <a:p>
            <a:pPr lvl="0" rtl="0">
              <a:spcBef>
                <a:spcPts val="0"/>
              </a:spcBef>
              <a:buClr>
                <a:schemeClr val="dk1"/>
              </a:buClr>
              <a:buSzPct val="91666"/>
              <a:buFont typeface="Arial"/>
              <a:buNone/>
            </a:pPr>
            <a:r>
              <a:rPr lang="en" sz="1200">
                <a:solidFill>
                  <a:schemeClr val="dk1"/>
                </a:solidFill>
              </a:rPr>
              <a:t>Glenbrook South High School (n.d.)  Glenbrook South High School post-concussion return to academics and athletics [revised]. Glenview, IL.  Retrieved from:  </a:t>
            </a:r>
            <a:r>
              <a:rPr lang="en" sz="1200" u="sng">
                <a:solidFill>
                  <a:schemeClr val="dk1"/>
                </a:solidFill>
                <a:hlinkClick r:id="rId7"/>
              </a:rPr>
              <a:t>https://www.glenbrook225.org/gbs/Athletics/Training-Program/Documents/Academic-Policy-Concussionpdf.aspx</a:t>
            </a:r>
          </a:p>
          <a:p>
            <a:pPr lvl="0" rtl="0">
              <a:lnSpc>
                <a:spcPct val="100000"/>
              </a:lnSpc>
              <a:spcBef>
                <a:spcPts val="0"/>
              </a:spcBef>
              <a:spcAft>
                <a:spcPts val="0"/>
              </a:spcAft>
              <a:buNone/>
            </a:pPr>
            <a:r>
              <a:rPr lang="en" sz="1200">
                <a:solidFill>
                  <a:schemeClr val="dk1"/>
                </a:solidFill>
              </a:rPr>
              <a:t>Ladd, V.J. (2009).  School nurses:  Positive deviant leaders in the school setting.</a:t>
            </a:r>
            <a:r>
              <a:rPr lang="en" sz="1200" i="1">
                <a:solidFill>
                  <a:schemeClr val="dk1"/>
                </a:solidFill>
              </a:rPr>
              <a:t>  The Journal of School Nursing, 25</a:t>
            </a:r>
            <a:r>
              <a:rPr lang="en" sz="1200">
                <a:solidFill>
                  <a:schemeClr val="dk1"/>
                </a:solidFill>
              </a:rPr>
              <a:t>(1), 6-14.</a:t>
            </a:r>
          </a:p>
          <a:p>
            <a:pPr lvl="0" rtl="0">
              <a:lnSpc>
                <a:spcPct val="100000"/>
              </a:lnSpc>
              <a:spcBef>
                <a:spcPts val="0"/>
              </a:spcBef>
              <a:spcAft>
                <a:spcPts val="0"/>
              </a:spcAft>
              <a:buClr>
                <a:schemeClr val="dk1"/>
              </a:buClr>
              <a:buSzPct val="100000"/>
              <a:buFont typeface="Arial"/>
              <a:buNone/>
            </a:pPr>
            <a:endParaRPr sz="1100">
              <a:solidFill>
                <a:schemeClr val="dk1"/>
              </a:solidFill>
            </a:endParaRPr>
          </a:p>
          <a:p>
            <a:pPr lvl="0">
              <a:spcBef>
                <a:spcPts val="0"/>
              </a:spcBef>
              <a:buClr>
                <a:schemeClr val="dk1"/>
              </a:buClr>
              <a:buSzPct val="100000"/>
              <a:buFont typeface="Arial"/>
              <a:buNone/>
            </a:pPr>
            <a:r>
              <a:rPr lang="en" sz="1100">
                <a:solidFill>
                  <a:schemeClr val="dk1"/>
                </a:solidFill>
              </a:rPr>
              <a:t> </a:t>
            </a:r>
          </a:p>
          <a:p>
            <a:pPr lvl="0">
              <a:spcBef>
                <a:spcPts val="0"/>
              </a:spcBef>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b="1"/>
              <a:t>Resources</a:t>
            </a:r>
          </a:p>
        </p:txBody>
      </p:sp>
      <p:sp>
        <p:nvSpPr>
          <p:cNvPr id="523" name="Shape 52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00000"/>
              </a:lnSpc>
              <a:spcBef>
                <a:spcPts val="0"/>
              </a:spcBef>
              <a:buClr>
                <a:schemeClr val="dk1"/>
              </a:buClr>
              <a:buSzPct val="91666"/>
              <a:buFont typeface="Arial"/>
              <a:buNone/>
            </a:pPr>
            <a:r>
              <a:rPr lang="en" sz="1200">
                <a:solidFill>
                  <a:schemeClr val="dk1"/>
                </a:solidFill>
              </a:rPr>
              <a:t>National Federation of High Schools (2015).  Sports medicine. Indianapolis, IN.  Retrieved from: </a:t>
            </a:r>
            <a:r>
              <a:rPr lang="en" sz="1200" u="sng">
                <a:solidFill>
                  <a:srgbClr val="1155CC"/>
                </a:solidFill>
                <a:hlinkClick r:id="rId3"/>
              </a:rPr>
              <a:t>https://www.nfhs.org/resources/sports-medicine/</a:t>
            </a:r>
          </a:p>
          <a:p>
            <a:pPr lvl="0" rtl="0">
              <a:lnSpc>
                <a:spcPct val="100000"/>
              </a:lnSpc>
              <a:spcBef>
                <a:spcPts val="0"/>
              </a:spcBef>
              <a:buClr>
                <a:schemeClr val="dk1"/>
              </a:buClr>
              <a:buSzPct val="91666"/>
              <a:buFont typeface="Arial"/>
              <a:buNone/>
            </a:pPr>
            <a:r>
              <a:rPr lang="en" sz="1200">
                <a:solidFill>
                  <a:schemeClr val="dk1"/>
                </a:solidFill>
              </a:rPr>
              <a:t>Nationwide Children’s Hospital (2016).  Concussion toolkit.  Columbus, OH.  Retrieved from :</a:t>
            </a:r>
            <a:r>
              <a:rPr lang="en" sz="1200" u="sng">
                <a:solidFill>
                  <a:srgbClr val="1155CC"/>
                </a:solidFill>
                <a:hlinkClick r:id="rId4"/>
              </a:rPr>
              <a:t>http://www.nationwidechildrens.org/concussion-toolkit </a:t>
            </a:r>
          </a:p>
          <a:p>
            <a:pPr lvl="0">
              <a:lnSpc>
                <a:spcPct val="100000"/>
              </a:lnSpc>
              <a:spcBef>
                <a:spcPts val="0"/>
              </a:spcBef>
              <a:buClr>
                <a:schemeClr val="dk1"/>
              </a:buClr>
              <a:buSzPct val="91666"/>
              <a:buFont typeface="Arial"/>
              <a:buNone/>
            </a:pPr>
            <a:r>
              <a:rPr lang="en" sz="1200">
                <a:solidFill>
                  <a:schemeClr val="dk1"/>
                </a:solidFill>
              </a:rPr>
              <a:t>University of Pittsburgh Medical Center (2016).  Sports medicine concussion program. Pittsburgh, PA.  Retrieved from: </a:t>
            </a:r>
            <a:r>
              <a:rPr lang="en" sz="1200" u="sng">
                <a:solidFill>
                  <a:srgbClr val="1155CC"/>
                </a:solidFill>
                <a:hlinkClick r:id="rId5"/>
              </a:rPr>
              <a:t>http://www.upmc.com/Services/sports-medicine/services/concussion/Pages/default.aspx</a:t>
            </a:r>
          </a:p>
          <a:p>
            <a:pPr lvl="0">
              <a:lnSpc>
                <a:spcPct val="100000"/>
              </a:lnSpc>
              <a:spcBef>
                <a:spcPts val="0"/>
              </a:spcBef>
              <a:buClr>
                <a:schemeClr val="dk1"/>
              </a:buClr>
              <a:buSzPct val="91666"/>
              <a:buFont typeface="Arial"/>
              <a:buNone/>
            </a:pPr>
            <a:r>
              <a:rPr lang="en" sz="1200">
                <a:solidFill>
                  <a:schemeClr val="dk1"/>
                </a:solidFill>
              </a:rPr>
              <a:t>U.S. National Library of Medicine (2016).  Medline plus:  Concussion.  Bethesda, MD:  U.S. Department of Health and Human Services, National Institute of Health.  Retrieved from:  </a:t>
            </a:r>
            <a:r>
              <a:rPr lang="en" sz="1200" u="sng">
                <a:solidFill>
                  <a:srgbClr val="1155CC"/>
                </a:solidFill>
                <a:hlinkClick r:id="rId6"/>
              </a:rPr>
              <a:t>https://medlineplus.gov/concussion.html</a:t>
            </a:r>
          </a:p>
          <a:p>
            <a:pPr lv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311700" y="744575"/>
            <a:ext cx="8520600" cy="943500"/>
          </a:xfrm>
          <a:prstGeom prst="rect">
            <a:avLst/>
          </a:prstGeom>
        </p:spPr>
        <p:txBody>
          <a:bodyPr lIns="91425" tIns="91425" rIns="91425" bIns="91425" anchor="b" anchorCtr="0">
            <a:noAutofit/>
          </a:bodyPr>
          <a:lstStyle/>
          <a:p>
            <a:pPr lvl="0">
              <a:spcBef>
                <a:spcPts val="0"/>
              </a:spcBef>
              <a:buNone/>
            </a:pPr>
            <a:r>
              <a:rPr lang="en" sz="4800"/>
              <a:t>True or False</a:t>
            </a:r>
          </a:p>
        </p:txBody>
      </p:sp>
      <p:sp>
        <p:nvSpPr>
          <p:cNvPr id="99" name="Shape 99"/>
          <p:cNvSpPr txBox="1">
            <a:spLocks noGrp="1"/>
          </p:cNvSpPr>
          <p:nvPr>
            <p:ph type="subTitle" idx="1"/>
          </p:nvPr>
        </p:nvSpPr>
        <p:spPr>
          <a:xfrm>
            <a:off x="311700" y="2387100"/>
            <a:ext cx="8520600" cy="1239600"/>
          </a:xfrm>
          <a:prstGeom prst="rect">
            <a:avLst/>
          </a:prstGeom>
        </p:spPr>
        <p:txBody>
          <a:bodyPr lIns="91425" tIns="91425" rIns="91425" bIns="91425" anchor="t" anchorCtr="0">
            <a:noAutofit/>
          </a:bodyPr>
          <a:lstStyle/>
          <a:p>
            <a:pPr lvl="0" rtl="0">
              <a:lnSpc>
                <a:spcPct val="115000"/>
              </a:lnSpc>
              <a:spcBef>
                <a:spcPts val="0"/>
              </a:spcBef>
              <a:buNone/>
            </a:pPr>
            <a:r>
              <a:rPr lang="en" sz="2400" b="1">
                <a:solidFill>
                  <a:schemeClr val="dk1"/>
                </a:solidFill>
              </a:rPr>
              <a:t>3.  The school nurse plays an important role on the school’s oversight team.</a:t>
            </a:r>
          </a:p>
          <a:p>
            <a:pPr lvl="0" algn="l" rtl="0">
              <a:lnSpc>
                <a:spcPct val="115000"/>
              </a:lnSpc>
              <a:spcBef>
                <a:spcPts val="0"/>
              </a:spcBef>
              <a:buClr>
                <a:schemeClr val="dk1"/>
              </a:buClr>
              <a:buSzPct val="45833"/>
              <a:buFont typeface="Arial"/>
              <a:buNone/>
            </a:pPr>
            <a:endParaRPr sz="2400" b="1">
              <a:solidFill>
                <a:schemeClr val="dk1"/>
              </a:solidFill>
            </a:endParaRPr>
          </a:p>
          <a:p>
            <a:pPr lvl="0">
              <a:spcBef>
                <a:spcPts val="0"/>
              </a:spcBef>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311700" y="744575"/>
            <a:ext cx="8520600" cy="983100"/>
          </a:xfrm>
          <a:prstGeom prst="rect">
            <a:avLst/>
          </a:prstGeom>
        </p:spPr>
        <p:txBody>
          <a:bodyPr lIns="91425" tIns="91425" rIns="91425" bIns="91425" anchor="b" anchorCtr="0">
            <a:noAutofit/>
          </a:bodyPr>
          <a:lstStyle/>
          <a:p>
            <a:pPr lvl="0" rtl="0">
              <a:spcBef>
                <a:spcPts val="0"/>
              </a:spcBef>
              <a:buNone/>
            </a:pPr>
            <a:r>
              <a:rPr lang="en" sz="3000" b="1"/>
              <a:t>Correct answer:  TRUE</a:t>
            </a:r>
          </a:p>
        </p:txBody>
      </p:sp>
      <p:sp>
        <p:nvSpPr>
          <p:cNvPr id="105" name="Shape 105"/>
          <p:cNvSpPr txBox="1">
            <a:spLocks noGrp="1"/>
          </p:cNvSpPr>
          <p:nvPr>
            <p:ph type="subTitle" idx="1"/>
          </p:nvPr>
        </p:nvSpPr>
        <p:spPr>
          <a:xfrm>
            <a:off x="311700" y="2083775"/>
            <a:ext cx="8520600" cy="15429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TotalTime>
  <Words>12363</Words>
  <Application>Microsoft Office PowerPoint</Application>
  <PresentationFormat>On-screen Show (16:9)</PresentationFormat>
  <Paragraphs>748</Paragraphs>
  <Slides>78</Slides>
  <Notes>77</Notes>
  <HiddenSlides>0</HiddenSlides>
  <MMClips>1</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simple-light-2</vt:lpstr>
      <vt:lpstr>The Illinois School Nurse’s Role in Concussion Management</vt:lpstr>
      <vt:lpstr>Course Description:  This program is an overview of concussion education and care, designed to meet the mandated training requirement for Illinois nurses working in schools, as described in P.A. 099-0245, The Youth Sports Concussion Safety Act.</vt:lpstr>
      <vt:lpstr>Disclosure statement:   This program was developed with financial assistance from the School Health Section of the Illinois Department of Public Health.  Disclosed is the absence of personal financial relationships with commercial interests relevant to the development of this educational activity. </vt:lpstr>
      <vt:lpstr>Pre-Test  True or False</vt:lpstr>
      <vt:lpstr>Correct answer:  FALSE</vt:lpstr>
      <vt:lpstr>True or False</vt:lpstr>
      <vt:lpstr>Correct answer:  TRUE</vt:lpstr>
      <vt:lpstr>True or False</vt:lpstr>
      <vt:lpstr>Correct answer:  TRUE</vt:lpstr>
      <vt:lpstr>True or False</vt:lpstr>
      <vt:lpstr>Correct answer:  TRUE</vt:lpstr>
      <vt:lpstr>True or False</vt:lpstr>
      <vt:lpstr>Correct answer:  FALSE</vt:lpstr>
      <vt:lpstr>True or False</vt:lpstr>
      <vt:lpstr>Correct answer:  FALSE</vt:lpstr>
      <vt:lpstr>True or False</vt:lpstr>
      <vt:lpstr>Correct answer:  TRUE</vt:lpstr>
      <vt:lpstr>True or False</vt:lpstr>
      <vt:lpstr>Correct answer:  TRUE</vt:lpstr>
      <vt:lpstr>True or False</vt:lpstr>
      <vt:lpstr>Correct answer:  TRUE</vt:lpstr>
      <vt:lpstr>True or False</vt:lpstr>
      <vt:lpstr>Correct answer:  FALSE</vt:lpstr>
      <vt:lpstr>Current Illinois Laws</vt:lpstr>
      <vt:lpstr>Definition of a Concussion  </vt:lpstr>
      <vt:lpstr>Pathophysiology of a Concussion</vt:lpstr>
      <vt:lpstr>Prevalence of Concussions</vt:lpstr>
      <vt:lpstr>Common Presentation of Symptoms</vt:lpstr>
      <vt:lpstr>Duration of symptoms</vt:lpstr>
      <vt:lpstr>Assessment Tools &amp; Baseline Testing                                                                                                   (Resch &amp; Kutcher, 2015)</vt:lpstr>
      <vt:lpstr>Current Treatment of Concussions                                          (McCrory, Meeuwisse, Dvorak, et al. 2017)  </vt:lpstr>
      <vt:lpstr>Return to Learn (RTL) </vt:lpstr>
      <vt:lpstr>RTL continued …...</vt:lpstr>
      <vt:lpstr>RTL continued …...</vt:lpstr>
      <vt:lpstr>RTL continued …...</vt:lpstr>
      <vt:lpstr>Graduated Return to School Strategy from 2016 (5th) Consensus Statement on Concussion in Sport                                                                                                                   (McCrory, Meeuwisse, Dvorak, et al. 2017)  </vt:lpstr>
      <vt:lpstr> Commonly Recommended Classroom Accommodations</vt:lpstr>
      <vt:lpstr>More Classroom Accommodation Ideas…...</vt:lpstr>
      <vt:lpstr>Return to Play (RTP)</vt:lpstr>
      <vt:lpstr>Return to Play (RTP)</vt:lpstr>
      <vt:lpstr>Post Concussion Syndrome </vt:lpstr>
      <vt:lpstr>Second Impact Syndrome (SIS)</vt:lpstr>
      <vt:lpstr>School Nurse’s Role: Concussion Oversight Team Leader</vt:lpstr>
      <vt:lpstr>Developing a Concussion Protocol - Things to Consider</vt:lpstr>
      <vt:lpstr>School Nurse’s Role: Coordinator of Care</vt:lpstr>
      <vt:lpstr>School Nurse’s Role:  Prevention</vt:lpstr>
      <vt:lpstr>School Nurse’s Role :  Evaluator                                                                                   (NASN, 2016)                           </vt:lpstr>
      <vt:lpstr>School Nurse’s Role:  Innovator and Resource                (NASN, 2016b)</vt:lpstr>
      <vt:lpstr>Legal Considerations &amp; Issues  (Traut &amp; Dube, 2016)</vt:lpstr>
      <vt:lpstr>Decision-Making Checklist         (Traut &amp; Dube, 2016)</vt:lpstr>
      <vt:lpstr>Post-Test  True or False</vt:lpstr>
      <vt:lpstr>Correct answer:  FALSE</vt:lpstr>
      <vt:lpstr>True or False</vt:lpstr>
      <vt:lpstr>Correct answer:  TRUE</vt:lpstr>
      <vt:lpstr>True or False</vt:lpstr>
      <vt:lpstr>Correct answer:  TRUE</vt:lpstr>
      <vt:lpstr>True or False</vt:lpstr>
      <vt:lpstr>Correct answer:  TRUE</vt:lpstr>
      <vt:lpstr>True or False</vt:lpstr>
      <vt:lpstr>Correct answer:  FALSE</vt:lpstr>
      <vt:lpstr>True or False</vt:lpstr>
      <vt:lpstr>Correct answer:  FALSE</vt:lpstr>
      <vt:lpstr>True or False</vt:lpstr>
      <vt:lpstr>Correct answer:  TRUE</vt:lpstr>
      <vt:lpstr>True or False</vt:lpstr>
      <vt:lpstr>Correct answer:  TRUE</vt:lpstr>
      <vt:lpstr>True or False</vt:lpstr>
      <vt:lpstr>Correct answer:  TRUE</vt:lpstr>
      <vt:lpstr>True or False</vt:lpstr>
      <vt:lpstr>Correct answer:  FALSE</vt:lpstr>
      <vt:lpstr>Program Feedback</vt:lpstr>
      <vt:lpstr>References </vt:lpstr>
      <vt:lpstr>References</vt:lpstr>
      <vt:lpstr>References</vt:lpstr>
      <vt:lpstr>References</vt:lpstr>
      <vt:lpstr>References</vt:lpstr>
      <vt:lpstr>Resources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Illinois School Nurse’s Role in Concussion Management</dc:title>
  <dc:creator>Cameron Traut</dc:creator>
  <cp:lastModifiedBy>Invex09</cp:lastModifiedBy>
  <cp:revision>57</cp:revision>
  <dcterms:modified xsi:type="dcterms:W3CDTF">2018-01-09T20:20:32Z</dcterms:modified>
</cp:coreProperties>
</file>