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2" r:id="rId5"/>
    <p:sldId id="280" r:id="rId6"/>
    <p:sldId id="263" r:id="rId7"/>
    <p:sldId id="264" r:id="rId8"/>
    <p:sldId id="265" r:id="rId9"/>
    <p:sldId id="281" r:id="rId10"/>
    <p:sldId id="271" r:id="rId11"/>
    <p:sldId id="284" r:id="rId12"/>
    <p:sldId id="272" r:id="rId13"/>
    <p:sldId id="282" r:id="rId14"/>
    <p:sldId id="273" r:id="rId15"/>
    <p:sldId id="283" r:id="rId16"/>
    <p:sldId id="278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9856" autoAdjust="0"/>
  </p:normalViewPr>
  <p:slideViewPr>
    <p:cSldViewPr>
      <p:cViewPr varScale="1">
        <p:scale>
          <a:sx n="85" d="100"/>
          <a:sy n="85" d="100"/>
        </p:scale>
        <p:origin x="-35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2AD44-CC26-47D8-ABA2-3214D585AB7A}" type="datetimeFigureOut">
              <a:rPr lang="en-US" smtClean="0"/>
              <a:pPr/>
              <a:t>10/14/14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F772B-7974-410B-8A80-1F5955008E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82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7C29F-A806-467D-8987-424B679255FD}" type="datetimeFigureOut">
              <a:rPr lang="en-US" smtClean="0"/>
              <a:pPr/>
              <a:t>10/14/14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59B59-C3EF-4C05-A31E-F2F743BCF4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83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questions do you have for us?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9B59-C3EF-4C05-A31E-F2F743BCF40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background_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entury" pitchFamily="18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4571999"/>
          </a:xfrm>
        </p:spPr>
        <p:txBody>
          <a:bodyPr/>
          <a:lstStyle/>
          <a:p>
            <a:pPr algn="ctr"/>
            <a:r>
              <a:rPr lang="en-US" sz="5400" dirty="0" smtClean="0"/>
              <a:t>Practical Response to Active Shooters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Prepare to fight back: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3962399"/>
          </a:xfrm>
        </p:spPr>
        <p:txBody>
          <a:bodyPr/>
          <a:lstStyle/>
          <a:p>
            <a:r>
              <a:rPr lang="en-US" dirty="0" smtClean="0"/>
              <a:t>Ordinary items that can be used as weapons</a:t>
            </a:r>
          </a:p>
          <a:p>
            <a:pPr lvl="1"/>
            <a:r>
              <a:rPr lang="en-US" dirty="0" smtClean="0"/>
              <a:t>Books, stapler, chair, fire extinguisher, pencil, keyboard, keys </a:t>
            </a:r>
          </a:p>
          <a:p>
            <a:r>
              <a:rPr lang="en-US" dirty="0" smtClean="0"/>
              <a:t>Create a plan of attack</a:t>
            </a:r>
          </a:p>
          <a:p>
            <a:pPr lvl="1"/>
            <a:r>
              <a:rPr lang="en-US" dirty="0" smtClean="0"/>
              <a:t>Ask for volunteers </a:t>
            </a:r>
          </a:p>
          <a:p>
            <a:pPr lvl="1"/>
            <a:r>
              <a:rPr lang="en-US" dirty="0" smtClean="0"/>
              <a:t>Assign tasks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Content Placeholder 3" descr="Extinguish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34000" y="3581400"/>
            <a:ext cx="34607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Fight Back to Escape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Throw items at the attacker to distract</a:t>
            </a:r>
          </a:p>
          <a:p>
            <a:r>
              <a:rPr lang="en-US" sz="3600" dirty="0" smtClean="0"/>
              <a:t>Push past or strike at the attacker</a:t>
            </a:r>
          </a:p>
          <a:p>
            <a:r>
              <a:rPr lang="en-US" sz="3600" dirty="0" smtClean="0"/>
              <a:t>Run away from the attacker</a:t>
            </a:r>
          </a:p>
          <a:p>
            <a:r>
              <a:rPr lang="en-US" sz="3600" dirty="0" smtClean="0"/>
              <a:t>Escape away from the danger zone</a:t>
            </a:r>
          </a:p>
          <a:p>
            <a:r>
              <a:rPr lang="en-US" sz="3600" dirty="0" smtClean="0"/>
              <a:t>Don’t stop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6911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Fight back: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Throw items at the attacker, attempting to distract</a:t>
            </a:r>
          </a:p>
          <a:p>
            <a:r>
              <a:rPr lang="en-US" dirty="0" smtClean="0"/>
              <a:t>Immediately follow up with an attack</a:t>
            </a:r>
          </a:p>
          <a:p>
            <a:r>
              <a:rPr lang="en-US" dirty="0" smtClean="0"/>
              <a:t>Make every attempt to control the barrel of the weapon – point it toward the ground</a:t>
            </a:r>
          </a:p>
          <a:p>
            <a:r>
              <a:rPr lang="en-US" dirty="0" smtClean="0"/>
              <a:t>Attack quickly and violently – 100 percent force</a:t>
            </a:r>
          </a:p>
          <a:p>
            <a:r>
              <a:rPr lang="en-US" dirty="0" smtClean="0"/>
              <a:t>Attack his eyes, throat, nose, groin, head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Fight back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r>
              <a:rPr lang="en-US" dirty="0"/>
              <a:t>You are in a fight for your LIFE !!!!</a:t>
            </a:r>
          </a:p>
          <a:p>
            <a:r>
              <a:rPr lang="en-US" dirty="0"/>
              <a:t>Hang onto the attacker</a:t>
            </a:r>
          </a:p>
          <a:p>
            <a:pPr lvl="1"/>
            <a:r>
              <a:rPr lang="en-US" dirty="0"/>
              <a:t>Overwhelm him with people</a:t>
            </a:r>
          </a:p>
          <a:p>
            <a:pPr lvl="1"/>
            <a:r>
              <a:rPr lang="en-US" dirty="0"/>
              <a:t>Remove the weapon and place in opposite corner if possible</a:t>
            </a:r>
          </a:p>
          <a:p>
            <a:pPr lvl="1"/>
            <a:r>
              <a:rPr lang="en-US" dirty="0"/>
              <a:t>Place weapon on floor and have someone stand on or near weapon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17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Police arrival: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Police will announce their presence and will usually be in a group</a:t>
            </a:r>
          </a:p>
          <a:p>
            <a:r>
              <a:rPr lang="en-US" dirty="0" smtClean="0"/>
              <a:t>Show your hands – hands hold weapons</a:t>
            </a:r>
          </a:p>
          <a:p>
            <a:r>
              <a:rPr lang="en-US" dirty="0" smtClean="0"/>
              <a:t>Never run toward police or yell at them</a:t>
            </a:r>
          </a:p>
          <a:p>
            <a:r>
              <a:rPr lang="en-US" dirty="0" smtClean="0"/>
              <a:t>One person speaks for group</a:t>
            </a:r>
          </a:p>
          <a:p>
            <a:r>
              <a:rPr lang="en-US" dirty="0" smtClean="0"/>
              <a:t>Listen to their commands</a:t>
            </a:r>
          </a:p>
          <a:p>
            <a:pPr lvl="1"/>
            <a:r>
              <a:rPr lang="en-US" dirty="0" smtClean="0"/>
              <a:t>Evacuate at police request </a:t>
            </a:r>
          </a:p>
          <a:p>
            <a:pPr lvl="1"/>
            <a:r>
              <a:rPr lang="en-US" dirty="0" smtClean="0"/>
              <a:t>Stay in place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Police arrival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/>
              <a:t>If you have taken control of the attacker</a:t>
            </a:r>
          </a:p>
          <a:p>
            <a:pPr lvl="1"/>
            <a:r>
              <a:rPr lang="en-US" dirty="0"/>
              <a:t>Hold on to him or her even after the police enter the room</a:t>
            </a:r>
          </a:p>
          <a:p>
            <a:pPr lvl="1"/>
            <a:r>
              <a:rPr lang="en-US" dirty="0"/>
              <a:t>Everyone else should place their hands in the air with palms facing out</a:t>
            </a:r>
          </a:p>
          <a:p>
            <a:pPr lvl="1"/>
            <a:r>
              <a:rPr lang="en-US" dirty="0"/>
              <a:t>One person should explain the situation to the police</a:t>
            </a:r>
          </a:p>
          <a:p>
            <a:r>
              <a:rPr lang="en-US" b="1" dirty="0"/>
              <a:t>Do </a:t>
            </a:r>
            <a:r>
              <a:rPr lang="en-US" b="1" dirty="0">
                <a:solidFill>
                  <a:srgbClr val="FFFF00"/>
                </a:solidFill>
              </a:rPr>
              <a:t>NOT</a:t>
            </a:r>
            <a:r>
              <a:rPr lang="en-US" b="1" dirty="0"/>
              <a:t> hold the weapon when police arrive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98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va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629912" cy="3733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913" y="2835077"/>
            <a:ext cx="4514087" cy="34133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Summary: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14800"/>
          </a:xfrm>
        </p:spPr>
        <p:txBody>
          <a:bodyPr/>
          <a:lstStyle/>
          <a:p>
            <a:r>
              <a:rPr lang="en-US" dirty="0" smtClean="0"/>
              <a:t>Survival Mindset – develop plans</a:t>
            </a:r>
          </a:p>
          <a:p>
            <a:r>
              <a:rPr lang="en-US" dirty="0" smtClean="0"/>
              <a:t>Evacuate / Escape</a:t>
            </a:r>
            <a:endParaRPr lang="en-US" dirty="0"/>
          </a:p>
          <a:p>
            <a:r>
              <a:rPr lang="en-US" dirty="0" smtClean="0"/>
              <a:t>Shelter-in-Place / Lockdown / Barricade</a:t>
            </a:r>
          </a:p>
          <a:p>
            <a:r>
              <a:rPr lang="en-US" dirty="0" smtClean="0"/>
              <a:t>Fight Back to Escape</a:t>
            </a:r>
          </a:p>
          <a:p>
            <a:r>
              <a:rPr lang="en-US" dirty="0" smtClean="0"/>
              <a:t>Police Arrival Process</a:t>
            </a:r>
          </a:p>
          <a:p>
            <a:r>
              <a:rPr lang="en-US" dirty="0" smtClean="0"/>
              <a:t>SURVIVE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0"/>
            <a:ext cx="8229600" cy="19812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Questions?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Purpose of Training: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925763"/>
          </a:xfrm>
        </p:spPr>
        <p:txBody>
          <a:bodyPr/>
          <a:lstStyle/>
          <a:p>
            <a:r>
              <a:rPr lang="en-US" dirty="0" smtClean="0"/>
              <a:t>Primary objective is to SURVIVE</a:t>
            </a:r>
          </a:p>
          <a:p>
            <a:r>
              <a:rPr lang="en-US" dirty="0" smtClean="0"/>
              <a:t>Developing a Survivor Mindset</a:t>
            </a:r>
          </a:p>
          <a:p>
            <a:r>
              <a:rPr lang="en-US" dirty="0" smtClean="0"/>
              <a:t>Practical Responses to Threats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Perspective: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Often think only of an active shooter</a:t>
            </a:r>
          </a:p>
          <a:p>
            <a:r>
              <a:rPr lang="en-US" dirty="0" smtClean="0"/>
              <a:t>Expand our definition to include any on-going threat to life</a:t>
            </a:r>
          </a:p>
          <a:p>
            <a:pPr lvl="1"/>
            <a:r>
              <a:rPr lang="en-US" dirty="0" smtClean="0"/>
              <a:t>Knife / edged weapon</a:t>
            </a:r>
          </a:p>
          <a:p>
            <a:pPr lvl="1"/>
            <a:r>
              <a:rPr lang="en-US" dirty="0" smtClean="0"/>
              <a:t>Club or baseball bat / bludgeon</a:t>
            </a:r>
          </a:p>
          <a:p>
            <a:pPr lvl="1"/>
            <a:r>
              <a:rPr lang="en-US" dirty="0" smtClean="0"/>
              <a:t>Any weapon that may cause great bodily harm or death</a:t>
            </a:r>
          </a:p>
          <a:p>
            <a:r>
              <a:rPr lang="en-US" dirty="0" smtClean="0"/>
              <a:t>You have the right to defend yourself and others from threats of death or great bodily harm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Survivor Mindset: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Mentally Prepare – Think ahead</a:t>
            </a:r>
          </a:p>
          <a:p>
            <a:r>
              <a:rPr lang="en-US" dirty="0" smtClean="0"/>
              <a:t>Ask “what if”</a:t>
            </a:r>
          </a:p>
          <a:p>
            <a:r>
              <a:rPr lang="en-US" dirty="0" smtClean="0"/>
              <a:t>Make a Plan – specific to your environment</a:t>
            </a:r>
          </a:p>
          <a:p>
            <a:r>
              <a:rPr lang="en-US" dirty="0" smtClean="0"/>
              <a:t>Positive Visualization</a:t>
            </a:r>
          </a:p>
          <a:p>
            <a:pPr lvl="1"/>
            <a:r>
              <a:rPr lang="en-US" dirty="0" smtClean="0"/>
              <a:t>Always visualize yourself winning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Situational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The attacker controls time, location, and method of attack.</a:t>
            </a:r>
          </a:p>
          <a:p>
            <a:r>
              <a:rPr lang="en-US" dirty="0" smtClean="0"/>
              <a:t>What we can control:</a:t>
            </a:r>
          </a:p>
          <a:p>
            <a:pPr lvl="1"/>
            <a:r>
              <a:rPr lang="en-US" dirty="0" smtClean="0"/>
              <a:t>We can deny the attacker victims</a:t>
            </a:r>
          </a:p>
          <a:p>
            <a:pPr lvl="1"/>
            <a:r>
              <a:rPr lang="en-US" dirty="0"/>
              <a:t>We can </a:t>
            </a:r>
            <a:r>
              <a:rPr lang="en-US" dirty="0" smtClean="0"/>
              <a:t>harden ourselves as a target</a:t>
            </a:r>
          </a:p>
          <a:p>
            <a:pPr lvl="1"/>
            <a:r>
              <a:rPr lang="en-US" dirty="0"/>
              <a:t>We can </a:t>
            </a:r>
            <a:r>
              <a:rPr lang="en-US" dirty="0" smtClean="0"/>
              <a:t>decide whether or not we fight back</a:t>
            </a:r>
          </a:p>
          <a:p>
            <a:pPr lvl="1"/>
            <a:r>
              <a:rPr lang="en-US" dirty="0"/>
              <a:t>We can </a:t>
            </a:r>
            <a:r>
              <a:rPr lang="en-US" dirty="0" smtClean="0"/>
              <a:t>disrupt the attacker’s plan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Practical Responses: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925763"/>
          </a:xfrm>
        </p:spPr>
        <p:txBody>
          <a:bodyPr>
            <a:normAutofit/>
          </a:bodyPr>
          <a:lstStyle/>
          <a:p>
            <a:r>
              <a:rPr lang="en-US" dirty="0" smtClean="0"/>
              <a:t>Evacuation</a:t>
            </a:r>
          </a:p>
          <a:p>
            <a:r>
              <a:rPr lang="en-US" dirty="0" smtClean="0"/>
              <a:t>Shelter-in-Place/Lockdown</a:t>
            </a:r>
          </a:p>
          <a:p>
            <a:r>
              <a:rPr lang="en-US" dirty="0" smtClean="0"/>
              <a:t>Prepare to fight back</a:t>
            </a:r>
          </a:p>
          <a:p>
            <a:r>
              <a:rPr lang="en-US" dirty="0" smtClean="0"/>
              <a:t>Fight back</a:t>
            </a:r>
          </a:p>
          <a:p>
            <a:r>
              <a:rPr lang="en-US" dirty="0" smtClean="0"/>
              <a:t>What to do when police arrive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Evacuation: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Always move away from the sound of gunfire</a:t>
            </a:r>
          </a:p>
          <a:p>
            <a:r>
              <a:rPr lang="en-US" dirty="0" smtClean="0"/>
              <a:t>Assume it is gunfire : react</a:t>
            </a:r>
          </a:p>
          <a:p>
            <a:r>
              <a:rPr lang="en-US" dirty="0" smtClean="0"/>
              <a:t>Do not wait or assume it was nothing</a:t>
            </a:r>
          </a:p>
          <a:p>
            <a:r>
              <a:rPr lang="en-US" dirty="0" smtClean="0"/>
              <a:t>Do not waste time.  Get away from the building or area where the shooting is occurring</a:t>
            </a:r>
          </a:p>
          <a:p>
            <a:r>
              <a:rPr lang="en-US" dirty="0" smtClean="0"/>
              <a:t>If you are confronted with attacker, act …. </a:t>
            </a:r>
          </a:p>
          <a:p>
            <a:pPr lvl="1"/>
            <a:r>
              <a:rPr lang="en-US" dirty="0" smtClean="0"/>
              <a:t>Do something</a:t>
            </a:r>
          </a:p>
          <a:p>
            <a:r>
              <a:rPr lang="en-US" dirty="0" smtClean="0"/>
              <a:t>Notify the police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Shelter-in-Place/Lockdown: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Lock the door if possible</a:t>
            </a:r>
          </a:p>
          <a:p>
            <a:r>
              <a:rPr lang="en-US" dirty="0"/>
              <a:t>Barricade </a:t>
            </a:r>
            <a:r>
              <a:rPr lang="en-US" dirty="0" smtClean="0"/>
              <a:t>with room contents and </a:t>
            </a:r>
            <a:r>
              <a:rPr lang="en-US" dirty="0"/>
              <a:t>seek cover</a:t>
            </a:r>
          </a:p>
          <a:p>
            <a:r>
              <a:rPr lang="en-US" dirty="0" smtClean="0"/>
              <a:t>Attackers have a limited time and are looking for easy targets</a:t>
            </a:r>
          </a:p>
          <a:p>
            <a:r>
              <a:rPr lang="en-US" dirty="0" smtClean="0"/>
              <a:t>Look for Cover</a:t>
            </a:r>
          </a:p>
          <a:p>
            <a:pPr lvl="1"/>
            <a:r>
              <a:rPr lang="en-US" dirty="0" smtClean="0"/>
              <a:t>Concealment: Hides you from a person</a:t>
            </a:r>
          </a:p>
          <a:p>
            <a:pPr lvl="1"/>
            <a:r>
              <a:rPr lang="en-US" dirty="0" smtClean="0"/>
              <a:t>Cover: May hide you from a person and provides protection from bullet penetration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14399"/>
          </a:xfrm>
        </p:spPr>
        <p:txBody>
          <a:bodyPr/>
          <a:lstStyle/>
          <a:p>
            <a:r>
              <a:rPr lang="en-US" dirty="0" smtClean="0"/>
              <a:t>Shelter-in-Place cont.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371600"/>
            <a:ext cx="6934200" cy="48768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Direct others to move to a spot in the room that cannot be viewed through the doorway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Try not to bunch together too closely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Turn off the lights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/>
              <a:t>Notify police if able, local police may be overwhelmed with calls but keep trying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89197"/>
      </p:ext>
    </p:extLst>
  </p:cSld>
  <p:clrMapOvr>
    <a:masterClrMapping/>
  </p:clrMapOvr>
</p:sld>
</file>

<file path=ppt/theme/theme1.xml><?xml version="1.0" encoding="utf-8"?>
<a:theme xmlns:a="http://schemas.openxmlformats.org/drawingml/2006/main" name="RVC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RVCTemplate</Template>
  <TotalTime>1697</TotalTime>
  <Words>657</Words>
  <Application>Microsoft Macintosh PowerPoint</Application>
  <PresentationFormat>On-screen Show (4:3)</PresentationFormat>
  <Paragraphs>118</Paragraphs>
  <Slides>18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RVCTemplate</vt:lpstr>
      <vt:lpstr>Practical Response to Active Shooters</vt:lpstr>
      <vt:lpstr>Purpose of Training:</vt:lpstr>
      <vt:lpstr>Perspective:</vt:lpstr>
      <vt:lpstr>Survivor Mindset:</vt:lpstr>
      <vt:lpstr>Situational Control</vt:lpstr>
      <vt:lpstr>Practical Responses:</vt:lpstr>
      <vt:lpstr>Evacuation:</vt:lpstr>
      <vt:lpstr>Shelter-in-Place/Lockdown:</vt:lpstr>
      <vt:lpstr>Shelter-in-Place cont.</vt:lpstr>
      <vt:lpstr>Prepare to fight back:</vt:lpstr>
      <vt:lpstr>Fight Back to Escape</vt:lpstr>
      <vt:lpstr>Fight back:</vt:lpstr>
      <vt:lpstr>Fight back cont.</vt:lpstr>
      <vt:lpstr>Police arrival:</vt:lpstr>
      <vt:lpstr>Police arrival cont.</vt:lpstr>
      <vt:lpstr>PowerPoint Presentation</vt:lpstr>
      <vt:lpstr>Summary:</vt:lpstr>
      <vt:lpstr>Questions?</vt:lpstr>
    </vt:vector>
  </TitlesOfParts>
  <Company>Rock Valley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Jenks</dc:creator>
  <cp:lastModifiedBy>Linda Gibbons</cp:lastModifiedBy>
  <cp:revision>131</cp:revision>
  <dcterms:created xsi:type="dcterms:W3CDTF">2009-10-09T15:03:11Z</dcterms:created>
  <dcterms:modified xsi:type="dcterms:W3CDTF">2014-10-15T02:40:37Z</dcterms:modified>
</cp:coreProperties>
</file>