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03" r:id="rId3"/>
    <p:sldId id="304" r:id="rId4"/>
    <p:sldId id="314" r:id="rId5"/>
    <p:sldId id="308" r:id="rId6"/>
    <p:sldId id="271" r:id="rId7"/>
    <p:sldId id="272" r:id="rId8"/>
    <p:sldId id="257" r:id="rId9"/>
    <p:sldId id="273" r:id="rId10"/>
    <p:sldId id="274" r:id="rId11"/>
    <p:sldId id="258" r:id="rId12"/>
    <p:sldId id="289" r:id="rId13"/>
    <p:sldId id="311" r:id="rId14"/>
    <p:sldId id="315" r:id="rId15"/>
    <p:sldId id="312" r:id="rId16"/>
    <p:sldId id="275" r:id="rId17"/>
    <p:sldId id="302" r:id="rId18"/>
    <p:sldId id="276" r:id="rId19"/>
    <p:sldId id="277" r:id="rId20"/>
    <p:sldId id="259" r:id="rId21"/>
    <p:sldId id="260" r:id="rId22"/>
    <p:sldId id="261" r:id="rId23"/>
    <p:sldId id="278" r:id="rId24"/>
    <p:sldId id="313" r:id="rId25"/>
    <p:sldId id="280" r:id="rId26"/>
    <p:sldId id="281" r:id="rId27"/>
    <p:sldId id="282" r:id="rId28"/>
    <p:sldId id="263" r:id="rId29"/>
    <p:sldId id="286" r:id="rId30"/>
    <p:sldId id="279" r:id="rId31"/>
    <p:sldId id="270" r:id="rId32"/>
    <p:sldId id="266" r:id="rId33"/>
    <p:sldId id="306" r:id="rId34"/>
    <p:sldId id="307" r:id="rId35"/>
    <p:sldId id="267" r:id="rId36"/>
    <p:sldId id="284" r:id="rId37"/>
    <p:sldId id="285" r:id="rId38"/>
    <p:sldId id="283" r:id="rId39"/>
    <p:sldId id="265" r:id="rId40"/>
    <p:sldId id="305" r:id="rId41"/>
    <p:sldId id="309" r:id="rId42"/>
    <p:sldId id="310" r:id="rId43"/>
    <p:sldId id="294" r:id="rId44"/>
    <p:sldId id="292" r:id="rId45"/>
    <p:sldId id="293" r:id="rId46"/>
    <p:sldId id="295" r:id="rId47"/>
    <p:sldId id="297" r:id="rId48"/>
    <p:sldId id="296" r:id="rId49"/>
    <p:sldId id="298" r:id="rId50"/>
    <p:sldId id="299" r:id="rId51"/>
    <p:sldId id="287" r:id="rId52"/>
    <p:sldId id="288"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9" autoAdjust="0"/>
    <p:restoredTop sz="84483" autoAdjust="0"/>
  </p:normalViewPr>
  <p:slideViewPr>
    <p:cSldViewPr>
      <p:cViewPr varScale="1">
        <p:scale>
          <a:sx n="90" d="100"/>
          <a:sy n="90" d="100"/>
        </p:scale>
        <p:origin x="-69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2E51A3-CC37-41F3-8C45-0A693D6AB8F5}" type="datetimeFigureOut">
              <a:rPr lang="en-US" smtClean="0"/>
              <a:pPr/>
              <a:t>10/27/14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3D70F0-4DF1-47F7-A9B5-582AD767C5B2}" type="slidenum">
              <a:rPr lang="en-US" smtClean="0"/>
              <a:pPr/>
              <a:t>‹#›</a:t>
            </a:fld>
            <a:endParaRPr lang="en-US"/>
          </a:p>
        </p:txBody>
      </p:sp>
    </p:spTree>
    <p:extLst>
      <p:ext uri="{BB962C8B-B14F-4D97-AF65-F5344CB8AC3E}">
        <p14:creationId xmlns:p14="http://schemas.microsoft.com/office/powerpoint/2010/main" val="3809858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3D70F0-4DF1-47F7-A9B5-582AD767C5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F1C98-3A93-4528-9E4A-F4474F5A79E6}" type="slidenum">
              <a:rPr lang="en-US"/>
              <a:pPr/>
              <a:t>21</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AAF69C-3B9A-47C0-8DC2-29C2B52254B9}" type="slidenum">
              <a:rPr lang="en-US"/>
              <a:pPr/>
              <a:t>22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B471D-316F-4FD2-9E2E-BC75482DD420}" type="slidenum">
              <a:rPr lang="en-US"/>
              <a:pPr/>
              <a:t>23</a:t>
            </a:fld>
            <a:endParaRPr lang="en-US"/>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47582-F42E-4D69-9477-7965762E652B}" type="slidenum">
              <a:rPr lang="en-US"/>
              <a:pPr/>
              <a:t>25</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5E252-8A12-42EF-B742-9CFF91C6FB27}" type="slidenum">
              <a:rPr lang="en-US"/>
              <a:pPr/>
              <a:t>26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BD611-B565-4AEE-BE55-D6C74BF2E466}" type="slidenum">
              <a:rPr lang="en-US"/>
              <a:pPr/>
              <a:t>28</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5863BE-F320-4F30-9345-F02C3BF2298E}" type="slidenum">
              <a:rPr lang="en-US"/>
              <a:pPr/>
              <a:t>32</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32AF9A-F058-4DD2-99E5-A806C6C1EB81}" type="slidenum">
              <a:rPr lang="en-US"/>
              <a:pPr/>
              <a:t>35</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776012-B960-405E-AD33-E8592327194C}" type="slidenum">
              <a:rPr lang="en-US"/>
              <a:pPr/>
              <a:t>38</a:t>
            </a:fld>
            <a:endParaRPr lang="en-US"/>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1501DE-79F5-4DA9-8F1B-C03EC78055EF}" type="slidenum">
              <a:rPr lang="en-US"/>
              <a:pPr/>
              <a:t>8</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4EFA7-CC19-44FC-BCF3-4EE23B70D87D}" type="slidenum">
              <a:rPr lang="en-US"/>
              <a:pPr/>
              <a:t>9</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0861A-D9F6-48DB-8ECB-55301D41E139}" type="slidenum">
              <a:rPr lang="en-US"/>
              <a:pPr/>
              <a:t>10</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E684287-B872-4E07-B25B-D1E0B187E941}" type="slidenum">
              <a:rPr lang="en-US"/>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A01B2-B525-4713-B677-F23F0087F8E2}" type="slidenum">
              <a:rPr lang="en-US"/>
              <a:pPr/>
              <a:t>13</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D39E3C-3049-4ED7-9A8C-3B79623499AD}" type="slidenum">
              <a:rPr lang="en-US"/>
              <a:pPr/>
              <a:t>17</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DC3AD-1C7C-4C20-9F1C-525A41164911}" type="slidenum">
              <a:rPr lang="en-US"/>
              <a:pPr/>
              <a:t>19</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EF1C98-3A93-4528-9E4A-F4474F5A79E6}" type="slidenum">
              <a:rPr lang="en-US"/>
              <a:pPr/>
              <a:t>20</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32C2BE7-22ED-429A-81CA-62CE52590A01}" type="datetimeFigureOut">
              <a:rPr lang="en-US" smtClean="0"/>
              <a:pPr/>
              <a:t>10/27/14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658EE20-5086-4FAC-A066-BF43B5DD8C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C32C2BE7-22ED-429A-81CA-62CE52590A01}" type="datetimeFigureOut">
              <a:rPr lang="en-US" smtClean="0"/>
              <a:pPr/>
              <a:t>10/27/14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658EE20-5086-4FAC-A066-BF43B5DD8C1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A5447B21-28ED-4662-9DA8-243E82F98DE3}"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DD981830-A0CC-465C-8560-485AB453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32C2BE7-22ED-429A-81CA-62CE52590A01}" type="datetimeFigureOut">
              <a:rPr lang="en-US" smtClean="0"/>
              <a:pPr/>
              <a:t>10/27/14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658EE20-5086-4FAC-A066-BF43B5DD8C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32C2BE7-22ED-429A-81CA-62CE52590A01}" type="datetimeFigureOut">
              <a:rPr lang="en-US" smtClean="0"/>
              <a:pPr/>
              <a:t>10/27/14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58EE20-5086-4FAC-A066-BF43B5DD8C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C32C2BE7-22ED-429A-81CA-62CE52590A01}" type="datetimeFigureOut">
              <a:rPr lang="en-US" smtClean="0"/>
              <a:pPr/>
              <a:t>10/27/14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658EE20-5086-4FAC-A066-BF43B5DD8C17}"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5"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32C2BE7-22ED-429A-81CA-62CE52590A01}" type="datetimeFigureOut">
              <a:rPr lang="en-US" smtClean="0"/>
              <a:pPr/>
              <a:t>10/27/14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658EE20-5086-4FAC-A066-BF43B5DD8C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0.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2.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4.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wm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Headaches in   school children</a:t>
            </a:r>
            <a:endParaRPr lang="en-US" dirty="0"/>
          </a:p>
        </p:txBody>
      </p:sp>
      <p:sp>
        <p:nvSpPr>
          <p:cNvPr id="3" name="Subtitle 2"/>
          <p:cNvSpPr>
            <a:spLocks noGrp="1"/>
          </p:cNvSpPr>
          <p:nvPr>
            <p:ph type="subTitle" idx="1"/>
          </p:nvPr>
        </p:nvSpPr>
        <p:spPr>
          <a:xfrm>
            <a:off x="3354442" y="3539864"/>
            <a:ext cx="5114778" cy="1870336"/>
          </a:xfrm>
        </p:spPr>
        <p:txBody>
          <a:bodyPr>
            <a:normAutofit/>
          </a:bodyPr>
          <a:lstStyle/>
          <a:p>
            <a:r>
              <a:rPr lang="en-US" dirty="0" smtClean="0"/>
              <a:t>Jeffrey S Royce MD, FAAFP, FAHS</a:t>
            </a:r>
          </a:p>
          <a:p>
            <a:r>
              <a:rPr lang="en-US" dirty="0" smtClean="0"/>
              <a:t>Clinical Assistant professor</a:t>
            </a:r>
          </a:p>
          <a:p>
            <a:r>
              <a:rPr lang="en-US" dirty="0" smtClean="0"/>
              <a:t>University of Illinois College of Medicine at Rockford</a:t>
            </a:r>
          </a:p>
          <a:p>
            <a:endParaRPr lang="en-US" dirty="0"/>
          </a:p>
        </p:txBody>
      </p:sp>
      <p:pic>
        <p:nvPicPr>
          <p:cNvPr id="4" name="Picture 3" descr="images.jpg"/>
          <p:cNvPicPr>
            <a:picLocks noChangeAspect="1"/>
          </p:cNvPicPr>
          <p:nvPr/>
        </p:nvPicPr>
        <p:blipFill>
          <a:blip r:embed="rId3" cstate="print"/>
          <a:stretch>
            <a:fillRect/>
          </a:stretch>
        </p:blipFill>
        <p:spPr>
          <a:xfrm>
            <a:off x="152400" y="152400"/>
            <a:ext cx="2438400" cy="236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p:txBody>
          <a:bodyPr/>
          <a:lstStyle/>
          <a:p>
            <a:r>
              <a:rPr lang="en-US" dirty="0"/>
              <a:t>Associated </a:t>
            </a:r>
            <a:r>
              <a:rPr lang="en-US" dirty="0" smtClean="0"/>
              <a:t>Characteristics</a:t>
            </a:r>
            <a:endParaRPr lang="en-US" dirty="0"/>
          </a:p>
        </p:txBody>
      </p:sp>
      <p:sp>
        <p:nvSpPr>
          <p:cNvPr id="147459" name="Rectangle 3"/>
          <p:cNvSpPr>
            <a:spLocks noGrp="1" noChangeArrowheads="1"/>
          </p:cNvSpPr>
          <p:nvPr>
            <p:ph type="body" idx="1"/>
          </p:nvPr>
        </p:nvSpPr>
        <p:spPr/>
        <p:txBody>
          <a:bodyPr/>
          <a:lstStyle/>
          <a:p>
            <a:r>
              <a:rPr lang="en-US" dirty="0"/>
              <a:t>One required:</a:t>
            </a:r>
          </a:p>
          <a:p>
            <a:pPr lvl="1"/>
            <a:r>
              <a:rPr lang="en-US" dirty="0"/>
              <a:t>Photophobia and </a:t>
            </a:r>
            <a:r>
              <a:rPr lang="en-US" dirty="0" smtClean="0"/>
              <a:t>phonophobia (pediatrics, may be inferred by behavior)</a:t>
            </a:r>
            <a:endParaRPr lang="en-US" dirty="0"/>
          </a:p>
          <a:p>
            <a:pPr lvl="1"/>
            <a:r>
              <a:rPr lang="en-US" dirty="0"/>
              <a:t>Nausea or vomiting</a:t>
            </a:r>
          </a:p>
          <a:p>
            <a:r>
              <a:rPr lang="en-US" dirty="0"/>
              <a:t>Duration </a:t>
            </a:r>
            <a:r>
              <a:rPr lang="en-US"/>
              <a:t>of </a:t>
            </a:r>
            <a:r>
              <a:rPr lang="en-US" dirty="0" smtClean="0"/>
              <a:t>2</a:t>
            </a:r>
            <a:r>
              <a:rPr lang="en-US" smtClean="0"/>
              <a:t>-72 </a:t>
            </a:r>
            <a:r>
              <a:rPr lang="en-US" dirty="0"/>
              <a:t>hours</a:t>
            </a:r>
          </a:p>
        </p:txBody>
      </p:sp>
      <p:pic>
        <p:nvPicPr>
          <p:cNvPr id="4" name="Picture 3" descr="images.jpg"/>
          <p:cNvPicPr>
            <a:picLocks noChangeAspect="1"/>
          </p:cNvPicPr>
          <p:nvPr/>
        </p:nvPicPr>
        <p:blipFill>
          <a:blip r:embed="rId3" cstate="print"/>
          <a:stretch>
            <a:fillRect/>
          </a:stretch>
        </p:blipFill>
        <p:spPr>
          <a:xfrm>
            <a:off x="4648200" y="4191000"/>
            <a:ext cx="3292893" cy="236094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rrowheads="1"/>
          </p:cNvSpPr>
          <p:nvPr>
            <p:ph type="title"/>
          </p:nvPr>
        </p:nvSpPr>
        <p:spPr/>
        <p:txBody>
          <a:bodyPr/>
          <a:lstStyle/>
          <a:p>
            <a:r>
              <a:rPr lang="en-US"/>
              <a:t>ID Migraine</a:t>
            </a:r>
          </a:p>
        </p:txBody>
      </p:sp>
      <p:sp>
        <p:nvSpPr>
          <p:cNvPr id="268291" name="Rectangle 3"/>
          <p:cNvSpPr>
            <a:spLocks noGrp="1" noChangeArrowheads="1"/>
          </p:cNvSpPr>
          <p:nvPr>
            <p:ph type="body" idx="1"/>
          </p:nvPr>
        </p:nvSpPr>
        <p:spPr/>
        <p:txBody>
          <a:bodyPr/>
          <a:lstStyle/>
          <a:p>
            <a:r>
              <a:rPr lang="en-US" dirty="0"/>
              <a:t>PIN</a:t>
            </a:r>
          </a:p>
          <a:p>
            <a:pPr lvl="1"/>
            <a:r>
              <a:rPr lang="en-US" dirty="0"/>
              <a:t>Photophobia</a:t>
            </a:r>
          </a:p>
          <a:p>
            <a:pPr lvl="1"/>
            <a:r>
              <a:rPr lang="en-US" dirty="0"/>
              <a:t>Impairment</a:t>
            </a:r>
          </a:p>
          <a:p>
            <a:pPr lvl="1"/>
            <a:r>
              <a:rPr lang="en-US" dirty="0"/>
              <a:t>Nausea</a:t>
            </a:r>
          </a:p>
          <a:p>
            <a:r>
              <a:rPr lang="en-US" dirty="0"/>
              <a:t>Yes to 2/3 of these </a:t>
            </a:r>
            <a:r>
              <a:rPr lang="en-US" dirty="0" err="1"/>
              <a:t>sx’s</a:t>
            </a:r>
            <a:r>
              <a:rPr lang="en-US" dirty="0"/>
              <a:t> gives an 81% probability of migraine</a:t>
            </a:r>
          </a:p>
          <a:p>
            <a:r>
              <a:rPr lang="en-US" dirty="0"/>
              <a:t>Presence of all 3 portends a 93% probability</a:t>
            </a:r>
          </a:p>
        </p:txBody>
      </p:sp>
      <p:sp>
        <p:nvSpPr>
          <p:cNvPr id="268292" name="Text Box 4"/>
          <p:cNvSpPr txBox="1">
            <a:spLocks noChangeArrowheads="1"/>
          </p:cNvSpPr>
          <p:nvPr/>
        </p:nvSpPr>
        <p:spPr bwMode="auto">
          <a:xfrm>
            <a:off x="974725" y="5459413"/>
            <a:ext cx="2660650" cy="366712"/>
          </a:xfrm>
          <a:prstGeom prst="rect">
            <a:avLst/>
          </a:prstGeom>
          <a:noFill/>
          <a:ln w="9525">
            <a:noFill/>
            <a:miter lim="800000"/>
            <a:headEnd/>
            <a:tailEnd/>
          </a:ln>
          <a:effectLst/>
        </p:spPr>
        <p:txBody>
          <a:bodyPr wrap="none">
            <a:spAutoFit/>
          </a:bodyPr>
          <a:lstStyle/>
          <a:p>
            <a:r>
              <a:rPr lang="en-US"/>
              <a:t>Lipton RB, Neurology 2003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82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82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8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8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8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n-US" smtClean="0"/>
              <a:t>Aura</a:t>
            </a:r>
          </a:p>
        </p:txBody>
      </p:sp>
      <p:sp>
        <p:nvSpPr>
          <p:cNvPr id="68611" name="Rectangle 3"/>
          <p:cNvSpPr>
            <a:spLocks noGrp="1" noChangeArrowheads="1"/>
          </p:cNvSpPr>
          <p:nvPr>
            <p:ph type="body" idx="1"/>
          </p:nvPr>
        </p:nvSpPr>
        <p:spPr/>
        <p:txBody>
          <a:bodyPr/>
          <a:lstStyle/>
          <a:p>
            <a:pPr eaLnBrk="1" hangingPunct="1">
              <a:buFont typeface="Wingdings" pitchFamily="2" charset="2"/>
              <a:buChar char="q"/>
              <a:defRPr/>
            </a:pPr>
            <a:r>
              <a:rPr lang="en-US" smtClean="0"/>
              <a:t>Focal neurologic symptoms that precede or accompany a migraine headache</a:t>
            </a:r>
          </a:p>
          <a:p>
            <a:pPr eaLnBrk="1" hangingPunct="1">
              <a:buFont typeface="Wingdings" pitchFamily="2" charset="2"/>
              <a:buChar char="q"/>
              <a:defRPr/>
            </a:pPr>
            <a:r>
              <a:rPr lang="en-US" smtClean="0"/>
              <a:t>Only 24-43% of migraineurs have aura</a:t>
            </a:r>
          </a:p>
          <a:p>
            <a:pPr eaLnBrk="1" hangingPunct="1">
              <a:buFont typeface="Wingdings" pitchFamily="2" charset="2"/>
              <a:buChar char="q"/>
              <a:defRPr/>
            </a:pPr>
            <a:r>
              <a:rPr lang="en-US" smtClean="0"/>
              <a:t>Only 10% of migraine with aura patients have the aura with every headache</a:t>
            </a:r>
          </a:p>
          <a:p>
            <a:pPr eaLnBrk="1" hangingPunct="1">
              <a:buFont typeface="Wingdings" pitchFamily="2" charset="2"/>
              <a:buChar char="q"/>
              <a:defRPr/>
            </a:pPr>
            <a:endParaRPr lang="en-US" smtClean="0"/>
          </a:p>
          <a:p>
            <a:pPr eaLnBrk="1" hangingPunct="1">
              <a:buFont typeface="Wingdings" pitchFamily="2" charset="2"/>
              <a:buNone/>
              <a:defRPr/>
            </a:pPr>
            <a:endParaRPr lang="en-US" smtClean="0"/>
          </a:p>
        </p:txBody>
      </p:sp>
      <p:pic>
        <p:nvPicPr>
          <p:cNvPr id="2050" name="Picture 2" descr="C:\Users\Dad\Desktop\the-starry-night-1889(1).jpg"/>
          <p:cNvPicPr>
            <a:picLocks noChangeAspect="1" noChangeArrowheads="1"/>
          </p:cNvPicPr>
          <p:nvPr/>
        </p:nvPicPr>
        <p:blipFill>
          <a:blip r:embed="rId3" cstate="print"/>
          <a:stretch>
            <a:fillRect/>
          </a:stretch>
        </p:blipFill>
        <p:spPr bwMode="auto">
          <a:xfrm>
            <a:off x="4724400" y="4038600"/>
            <a:ext cx="3346606" cy="265176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US" dirty="0"/>
              <a:t>Aura</a:t>
            </a:r>
          </a:p>
        </p:txBody>
      </p:sp>
      <p:sp>
        <p:nvSpPr>
          <p:cNvPr id="48131" name="Rectangle 3"/>
          <p:cNvSpPr>
            <a:spLocks noGrp="1" noChangeArrowheads="1"/>
          </p:cNvSpPr>
          <p:nvPr>
            <p:ph type="body" idx="1"/>
          </p:nvPr>
        </p:nvSpPr>
        <p:spPr/>
        <p:txBody>
          <a:bodyPr/>
          <a:lstStyle/>
          <a:p>
            <a:r>
              <a:rPr lang="en-US" dirty="0" smtClean="0"/>
              <a:t>Symptoms develop over 5 or more minutes</a:t>
            </a:r>
          </a:p>
          <a:p>
            <a:endParaRPr lang="en-US" dirty="0" smtClean="0"/>
          </a:p>
          <a:p>
            <a:r>
              <a:rPr lang="en-US" dirty="0" smtClean="0"/>
              <a:t>Lasts </a:t>
            </a:r>
            <a:r>
              <a:rPr lang="en-US" dirty="0"/>
              <a:t>less than 60 </a:t>
            </a:r>
            <a:r>
              <a:rPr lang="en-US" dirty="0" smtClean="0"/>
              <a:t>minutes</a:t>
            </a:r>
          </a:p>
          <a:p>
            <a:endParaRPr lang="en-US" dirty="0"/>
          </a:p>
          <a:p>
            <a:r>
              <a:rPr lang="en-US" dirty="0"/>
              <a:t>The headache appears before the end of the aura or more commonly up to 60 minutes after</a:t>
            </a:r>
          </a:p>
        </p:txBody>
      </p:sp>
      <p:pic>
        <p:nvPicPr>
          <p:cNvPr id="4" name="Picture 3" descr="7cb8f9b3015d261d8112a8d9fe63e6f2.jpg"/>
          <p:cNvPicPr>
            <a:picLocks noChangeAspect="1"/>
          </p:cNvPicPr>
          <p:nvPr/>
        </p:nvPicPr>
        <p:blipFill>
          <a:blip r:embed="rId3" cstate="print"/>
          <a:stretch>
            <a:fillRect/>
          </a:stretch>
        </p:blipFill>
        <p:spPr>
          <a:xfrm>
            <a:off x="5193791" y="4389120"/>
            <a:ext cx="3950209" cy="246888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eaLnBrk="1" hangingPunct="1"/>
            <a:r>
              <a:rPr lang="en-US" sz="2800" dirty="0" smtClean="0"/>
              <a:t>2013 Migraine with aura powerful predictor of Cardiovascular events</a:t>
            </a:r>
          </a:p>
        </p:txBody>
      </p:sp>
      <p:sp>
        <p:nvSpPr>
          <p:cNvPr id="4" name="Content Placeholder 3"/>
          <p:cNvSpPr>
            <a:spLocks noGrp="1"/>
          </p:cNvSpPr>
          <p:nvPr>
            <p:ph idx="1"/>
          </p:nvPr>
        </p:nvSpPr>
        <p:spPr>
          <a:xfrm>
            <a:off x="685800" y="2133600"/>
            <a:ext cx="7772400" cy="4343400"/>
          </a:xfrm>
        </p:spPr>
        <p:txBody>
          <a:bodyPr/>
          <a:lstStyle/>
          <a:p>
            <a:pPr eaLnBrk="1" hangingPunct="1"/>
            <a:r>
              <a:rPr lang="en-US" sz="2800" dirty="0" smtClean="0"/>
              <a:t>New findings of the Women’s Health study:  migraine with aura is, after hypertension, the </a:t>
            </a:r>
            <a:r>
              <a:rPr lang="en-US" sz="2800" b="1" dirty="0" smtClean="0">
                <a:solidFill>
                  <a:srgbClr val="FF0000"/>
                </a:solidFill>
              </a:rPr>
              <a:t>strongest</a:t>
            </a:r>
            <a:r>
              <a:rPr lang="en-US" sz="2800" dirty="0" smtClean="0"/>
              <a:t> predictor of the risk of stroke and heart attack</a:t>
            </a:r>
          </a:p>
          <a:p>
            <a:pPr eaLnBrk="1" hangingPunct="1"/>
            <a:r>
              <a:rPr lang="en-US" sz="2800" dirty="0" smtClean="0"/>
              <a:t>1400 woman suffered from Migraine with aura</a:t>
            </a:r>
          </a:p>
          <a:p>
            <a:pPr eaLnBrk="1" hangingPunct="1"/>
            <a:r>
              <a:rPr lang="en-US" sz="2800" dirty="0" smtClean="0"/>
              <a:t>During 15 year follow-up 1000 had a heart attack, stroke or died of CVD</a:t>
            </a:r>
          </a:p>
          <a:p>
            <a:pPr eaLnBrk="1" hangingPunct="1"/>
            <a:endParaRPr lang="en-US" sz="2800" dirty="0" smtClean="0"/>
          </a:p>
          <a:p>
            <a:pPr eaLnBrk="1" hangingPunct="1"/>
            <a:endParaRPr lang="en-US" sz="2800" dirty="0" smtClean="0"/>
          </a:p>
          <a:p>
            <a:pPr eaLnBrk="1" hangingPunct="1">
              <a:buFontTx/>
              <a:buNone/>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Aura Symptoms</a:t>
            </a:r>
          </a:p>
        </p:txBody>
      </p:sp>
      <p:sp>
        <p:nvSpPr>
          <p:cNvPr id="43011" name="Rectangle 3"/>
          <p:cNvSpPr>
            <a:spLocks noGrp="1" noChangeArrowheads="1"/>
          </p:cNvSpPr>
          <p:nvPr>
            <p:ph sz="quarter" idx="1"/>
          </p:nvPr>
        </p:nvSpPr>
        <p:spPr>
          <a:xfrm>
            <a:off x="457200" y="1609416"/>
            <a:ext cx="7239000" cy="3413801"/>
          </a:xfrm>
        </p:spPr>
        <p:txBody>
          <a:bodyPr>
            <a:normAutofit fontScale="92500" lnSpcReduction="10000"/>
          </a:bodyPr>
          <a:lstStyle/>
          <a:p>
            <a:r>
              <a:rPr lang="en-US" dirty="0"/>
              <a:t>Visual: flickering lights, </a:t>
            </a:r>
            <a:r>
              <a:rPr lang="en-US" dirty="0" smtClean="0"/>
              <a:t>dark spots (scotoma), </a:t>
            </a:r>
            <a:r>
              <a:rPr lang="en-US" dirty="0"/>
              <a:t>or </a:t>
            </a:r>
            <a:r>
              <a:rPr lang="en-US" dirty="0" smtClean="0"/>
              <a:t>wavy or jagged lines </a:t>
            </a:r>
            <a:r>
              <a:rPr lang="en-US" dirty="0"/>
              <a:t>(79-99</a:t>
            </a:r>
            <a:r>
              <a:rPr lang="en-US" dirty="0" smtClean="0"/>
              <a:t>%)</a:t>
            </a:r>
          </a:p>
          <a:p>
            <a:endParaRPr lang="en-US" dirty="0"/>
          </a:p>
          <a:p>
            <a:r>
              <a:rPr lang="en-US" dirty="0"/>
              <a:t>Sensory:  pins and needles, followed by numbness (30-40%)</a:t>
            </a:r>
          </a:p>
          <a:p>
            <a:pPr lvl="1"/>
            <a:r>
              <a:rPr lang="en-US" dirty="0"/>
              <a:t>Face, lips, tongue</a:t>
            </a:r>
          </a:p>
          <a:p>
            <a:pPr lvl="1"/>
            <a:r>
              <a:rPr lang="en-US" dirty="0"/>
              <a:t>Hands and </a:t>
            </a:r>
            <a:r>
              <a:rPr lang="en-US" dirty="0" smtClean="0"/>
              <a:t>arms</a:t>
            </a:r>
          </a:p>
          <a:p>
            <a:pPr lvl="1">
              <a:buNone/>
            </a:pPr>
            <a:endParaRPr lang="en-US" dirty="0"/>
          </a:p>
          <a:p>
            <a:r>
              <a:rPr lang="en-US" dirty="0"/>
              <a:t>Speech disturbance (9-20%)</a:t>
            </a:r>
          </a:p>
          <a:p>
            <a:pPr lvl="1"/>
            <a:endParaRPr lang="en-US" dirty="0"/>
          </a:p>
        </p:txBody>
      </p:sp>
      <p:pic>
        <p:nvPicPr>
          <p:cNvPr id="1026" name="Picture 2" descr="C:\Users\Dad\AppData\Local\Microsoft\Windows\Temporary Internet Files\Content.IE5\TZ5LZQS0\MC900093373[1].wmf"/>
          <p:cNvPicPr>
            <a:picLocks noChangeAspect="1" noChangeArrowheads="1"/>
          </p:cNvPicPr>
          <p:nvPr/>
        </p:nvPicPr>
        <p:blipFill>
          <a:blip r:embed="rId2" cstate="print"/>
          <a:srcRect/>
          <a:stretch>
            <a:fillRect/>
          </a:stretch>
        </p:blipFill>
        <p:spPr bwMode="auto">
          <a:xfrm>
            <a:off x="4724400" y="2971800"/>
            <a:ext cx="4110087" cy="3657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0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Neck pain commonly occurs in migraine attacks</a:t>
            </a:r>
            <a:endParaRPr lang="en-US" dirty="0"/>
          </a:p>
        </p:txBody>
      </p:sp>
      <p:pic>
        <p:nvPicPr>
          <p:cNvPr id="1026" name="Picture 2" descr="C:\Users\Dad\AppData\Local\Microsoft\Windows\Temporary Internet Files\Content.IE5\5CYJMGK7\MC900230531[1].wmf"/>
          <p:cNvPicPr>
            <a:picLocks noGrp="1" noChangeAspect="1" noChangeArrowheads="1"/>
          </p:cNvPicPr>
          <p:nvPr>
            <p:ph idx="1"/>
          </p:nvPr>
        </p:nvPicPr>
        <p:blipFill>
          <a:blip r:embed="rId2" cstate="print"/>
          <a:srcRect/>
          <a:stretch>
            <a:fillRect/>
          </a:stretch>
        </p:blipFill>
        <p:spPr bwMode="auto">
          <a:xfrm>
            <a:off x="2416143" y="2298551"/>
            <a:ext cx="3321113" cy="346898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9" name="Picture 5" descr="scan0001"/>
          <p:cNvPicPr>
            <a:picLocks noChangeAspect="1" noChangeArrowheads="1"/>
          </p:cNvPicPr>
          <p:nvPr/>
        </p:nvPicPr>
        <p:blipFill>
          <a:blip r:embed="rId3" cstate="print">
            <a:lum bright="-18000" contrast="35000"/>
          </a:blip>
          <a:srcRect t="1334" r="1895" b="2667"/>
          <a:stretch>
            <a:fillRect/>
          </a:stretch>
        </p:blipFill>
        <p:spPr bwMode="auto">
          <a:xfrm>
            <a:off x="457201" y="1676400"/>
            <a:ext cx="7162800" cy="4800600"/>
          </a:xfrm>
          <a:prstGeom prst="rect">
            <a:avLst/>
          </a:prstGeom>
          <a:noFill/>
        </p:spPr>
      </p:pic>
      <p:sp>
        <p:nvSpPr>
          <p:cNvPr id="221190" name="Text Box 6"/>
          <p:cNvSpPr txBox="1">
            <a:spLocks noChangeArrowheads="1"/>
          </p:cNvSpPr>
          <p:nvPr/>
        </p:nvSpPr>
        <p:spPr bwMode="auto">
          <a:xfrm>
            <a:off x="4251325" y="5078413"/>
            <a:ext cx="184150" cy="366712"/>
          </a:xfrm>
          <a:prstGeom prst="rect">
            <a:avLst/>
          </a:prstGeom>
          <a:noFill/>
          <a:ln w="9525">
            <a:noFill/>
            <a:miter lim="800000"/>
            <a:headEnd/>
            <a:tailEnd/>
          </a:ln>
          <a:effectLst/>
        </p:spPr>
        <p:txBody>
          <a:bodyPr wrap="none">
            <a:spAutoFit/>
          </a:bodyPr>
          <a:lstStyle/>
          <a:p>
            <a:endParaRPr lang="en-US"/>
          </a:p>
        </p:txBody>
      </p:sp>
      <p:sp>
        <p:nvSpPr>
          <p:cNvPr id="221192" name="Text Box 8"/>
          <p:cNvSpPr txBox="1">
            <a:spLocks noChangeArrowheads="1"/>
          </p:cNvSpPr>
          <p:nvPr/>
        </p:nvSpPr>
        <p:spPr bwMode="auto">
          <a:xfrm>
            <a:off x="4251325" y="5383213"/>
            <a:ext cx="184150" cy="366712"/>
          </a:xfrm>
          <a:prstGeom prst="rect">
            <a:avLst/>
          </a:prstGeom>
          <a:noFill/>
          <a:ln w="9525">
            <a:noFill/>
            <a:miter lim="800000"/>
            <a:headEnd/>
            <a:tailEnd/>
          </a:ln>
          <a:effectLst/>
        </p:spPr>
        <p:txBody>
          <a:bodyPr wrap="none">
            <a:spAutoFit/>
          </a:bodyPr>
          <a:lstStyle/>
          <a:p>
            <a:endParaRPr lang="en-US"/>
          </a:p>
        </p:txBody>
      </p:sp>
      <p:sp>
        <p:nvSpPr>
          <p:cNvPr id="221193" name="Text Box 9"/>
          <p:cNvSpPr txBox="1">
            <a:spLocks noChangeArrowheads="1"/>
          </p:cNvSpPr>
          <p:nvPr/>
        </p:nvSpPr>
        <p:spPr bwMode="auto">
          <a:xfrm>
            <a:off x="4251325" y="5459413"/>
            <a:ext cx="184150" cy="366712"/>
          </a:xfrm>
          <a:prstGeom prst="rect">
            <a:avLst/>
          </a:prstGeom>
          <a:noFill/>
          <a:ln w="9525">
            <a:noFill/>
            <a:miter lim="800000"/>
            <a:headEnd/>
            <a:tailEnd/>
          </a:ln>
          <a:effectLst/>
        </p:spPr>
        <p:txBody>
          <a:bodyPr wrap="none">
            <a:spAutoFit/>
          </a:bodyPr>
          <a:lstStyle/>
          <a:p>
            <a:endParaRPr lang="en-US"/>
          </a:p>
        </p:txBody>
      </p:sp>
      <p:sp>
        <p:nvSpPr>
          <p:cNvPr id="221194" name="Text Box 10"/>
          <p:cNvSpPr txBox="1">
            <a:spLocks noChangeArrowheads="1"/>
          </p:cNvSpPr>
          <p:nvPr/>
        </p:nvSpPr>
        <p:spPr bwMode="auto">
          <a:xfrm>
            <a:off x="4327525" y="5383213"/>
            <a:ext cx="184150" cy="366712"/>
          </a:xfrm>
          <a:prstGeom prst="rect">
            <a:avLst/>
          </a:prstGeom>
          <a:noFill/>
          <a:ln w="9525">
            <a:noFill/>
            <a:miter lim="800000"/>
            <a:headEnd/>
            <a:tailEnd/>
          </a:ln>
          <a:effectLst/>
        </p:spPr>
        <p:txBody>
          <a:bodyPr wrap="none">
            <a:spAutoFit/>
          </a:bodyPr>
          <a:lstStyle/>
          <a:p>
            <a:endParaRPr lang="en-US"/>
          </a:p>
        </p:txBody>
      </p:sp>
      <p:sp>
        <p:nvSpPr>
          <p:cNvPr id="221195" name="Text Box 11"/>
          <p:cNvSpPr txBox="1">
            <a:spLocks noChangeArrowheads="1"/>
          </p:cNvSpPr>
          <p:nvPr/>
        </p:nvSpPr>
        <p:spPr bwMode="auto">
          <a:xfrm>
            <a:off x="4251325" y="5383213"/>
            <a:ext cx="184731" cy="369332"/>
          </a:xfrm>
          <a:prstGeom prst="rect">
            <a:avLst/>
          </a:prstGeom>
          <a:noFill/>
          <a:ln w="9525">
            <a:noFill/>
            <a:miter lim="800000"/>
            <a:headEnd/>
            <a:tailEnd/>
          </a:ln>
          <a:effectLst/>
        </p:spPr>
        <p:txBody>
          <a:bodyPr wrap="none">
            <a:spAutoFit/>
          </a:bodyPr>
          <a:lstStyle/>
          <a:p>
            <a:endParaRPr lang="en-US" b="1" dirty="0">
              <a:solidFill>
                <a:srgbClr val="05060F"/>
              </a:solidFill>
            </a:endParaRPr>
          </a:p>
        </p:txBody>
      </p:sp>
      <p:sp>
        <p:nvSpPr>
          <p:cNvPr id="8" name="Title 7"/>
          <p:cNvSpPr>
            <a:spLocks noGrp="1"/>
          </p:cNvSpPr>
          <p:nvPr>
            <p:ph type="title"/>
          </p:nvPr>
        </p:nvSpPr>
        <p:spPr/>
        <p:txBody>
          <a:bodyPr>
            <a:normAutofit/>
          </a:bodyPr>
          <a:lstStyle/>
          <a:p>
            <a:r>
              <a:rPr lang="en-US" dirty="0" smtClean="0"/>
              <a:t>Cervical Pain in migraine </a:t>
            </a:r>
            <a:endParaRPr lang="en-US" dirty="0"/>
          </a:p>
        </p:txBody>
      </p:sp>
      <p:sp>
        <p:nvSpPr>
          <p:cNvPr id="10" name="TextBox 9"/>
          <p:cNvSpPr txBox="1"/>
          <p:nvPr/>
        </p:nvSpPr>
        <p:spPr>
          <a:xfrm>
            <a:off x="4038600" y="5943600"/>
            <a:ext cx="609600" cy="707886"/>
          </a:xfrm>
          <a:prstGeom prst="rect">
            <a:avLst/>
          </a:prstGeom>
          <a:noFill/>
        </p:spPr>
        <p:txBody>
          <a:bodyPr wrap="square" rtlCol="0">
            <a:spAutoFit/>
          </a:bodyPr>
          <a:lstStyle/>
          <a:p>
            <a:r>
              <a:rPr lang="en-US" sz="2000" b="1" dirty="0" smtClean="0"/>
              <a:t>C2</a:t>
            </a:r>
          </a:p>
          <a:p>
            <a:r>
              <a:rPr lang="en-US" sz="2000" b="1" dirty="0" smtClean="0"/>
              <a:t>C3</a:t>
            </a:r>
            <a:endParaRPr lang="en-US" sz="2000" b="1" dirty="0"/>
          </a:p>
        </p:txBody>
      </p:sp>
      <p:sp>
        <p:nvSpPr>
          <p:cNvPr id="11" name="Frame 10"/>
          <p:cNvSpPr/>
          <p:nvPr/>
        </p:nvSpPr>
        <p:spPr>
          <a:xfrm>
            <a:off x="3886200" y="5867400"/>
            <a:ext cx="914400" cy="914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4953000" y="6248400"/>
            <a:ext cx="2948499" cy="707886"/>
          </a:xfrm>
          <a:prstGeom prst="rect">
            <a:avLst/>
          </a:prstGeom>
          <a:noFill/>
        </p:spPr>
        <p:txBody>
          <a:bodyPr wrap="square" rtlCol="0">
            <a:spAutoFit/>
          </a:bodyPr>
          <a:lstStyle/>
          <a:p>
            <a:r>
              <a:rPr lang="en-US" sz="2000" dirty="0" err="1" smtClean="0">
                <a:solidFill>
                  <a:schemeClr val="accent1"/>
                </a:solidFill>
              </a:rPr>
              <a:t>Trigeminocervical</a:t>
            </a:r>
            <a:r>
              <a:rPr lang="en-US" sz="2000" dirty="0" smtClean="0">
                <a:solidFill>
                  <a:schemeClr val="accent1"/>
                </a:solidFill>
              </a:rPr>
              <a:t> complex</a:t>
            </a:r>
            <a:endParaRPr lang="en-US" sz="2000" dirty="0">
              <a:solidFill>
                <a:schemeClr val="accent1"/>
              </a:solidFill>
            </a:endParaRPr>
          </a:p>
        </p:txBody>
      </p:sp>
    </p:spTree>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71" name="Rectangle 7"/>
          <p:cNvSpPr>
            <a:spLocks noGrp="1" noRot="1" noChangeArrowheads="1"/>
          </p:cNvSpPr>
          <p:nvPr>
            <p:ph type="title"/>
          </p:nvPr>
        </p:nvSpPr>
        <p:spPr/>
        <p:txBody>
          <a:bodyPr/>
          <a:lstStyle/>
          <a:p>
            <a:r>
              <a:rPr lang="en-US"/>
              <a:t>Sinus Symptoms</a:t>
            </a:r>
          </a:p>
        </p:txBody>
      </p:sp>
      <p:sp>
        <p:nvSpPr>
          <p:cNvPr id="241673" name="Rectangle 9"/>
          <p:cNvSpPr>
            <a:spLocks noGrp="1" noChangeArrowheads="1"/>
          </p:cNvSpPr>
          <p:nvPr>
            <p:ph type="body" sz="half" idx="2"/>
          </p:nvPr>
        </p:nvSpPr>
        <p:spPr>
          <a:xfrm>
            <a:off x="4114800" y="1600200"/>
            <a:ext cx="4190999" cy="4498975"/>
          </a:xfrm>
        </p:spPr>
        <p:txBody>
          <a:bodyPr/>
          <a:lstStyle/>
          <a:p>
            <a:r>
              <a:rPr lang="en-US" sz="2800" dirty="0"/>
              <a:t>Migraine activation of the TNC can lead to cranial PSNS activation thus causing:</a:t>
            </a:r>
          </a:p>
          <a:p>
            <a:pPr lvl="1"/>
            <a:r>
              <a:rPr lang="en-US" sz="2400" dirty="0"/>
              <a:t>Rhinorrhea</a:t>
            </a:r>
          </a:p>
          <a:p>
            <a:pPr lvl="1"/>
            <a:r>
              <a:rPr lang="en-US" sz="2400" dirty="0"/>
              <a:t>Congestion</a:t>
            </a:r>
          </a:p>
          <a:p>
            <a:pPr lvl="1"/>
            <a:r>
              <a:rPr lang="en-US" sz="2400" dirty="0"/>
              <a:t>Lacrimation</a:t>
            </a:r>
          </a:p>
        </p:txBody>
      </p:sp>
      <p:pic>
        <p:nvPicPr>
          <p:cNvPr id="241674" name="Picture 10" descr="scan"/>
          <p:cNvPicPr>
            <a:picLocks noGrp="1" noChangeAspect="1" noChangeArrowheads="1"/>
          </p:cNvPicPr>
          <p:nvPr>
            <p:ph sz="half" idx="1"/>
          </p:nvPr>
        </p:nvPicPr>
        <p:blipFill>
          <a:blip r:embed="rId2" cstate="print">
            <a:lum bright="-9000" contrast="25000"/>
          </a:blip>
          <a:srcRect l="4298" b="3906"/>
          <a:stretch>
            <a:fillRect/>
          </a:stretch>
        </p:blipFill>
        <p:spPr>
          <a:xfrm>
            <a:off x="381000" y="1676400"/>
            <a:ext cx="3810000" cy="4114800"/>
          </a:xfrm>
          <a:noFill/>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r>
              <a:rPr lang="en-US"/>
              <a:t>Sinus Headache</a:t>
            </a:r>
          </a:p>
        </p:txBody>
      </p:sp>
      <p:sp>
        <p:nvSpPr>
          <p:cNvPr id="57347" name="Rectangle 3"/>
          <p:cNvSpPr>
            <a:spLocks noGrp="1" noChangeArrowheads="1"/>
          </p:cNvSpPr>
          <p:nvPr>
            <p:ph type="body" idx="1"/>
          </p:nvPr>
        </p:nvSpPr>
        <p:spPr/>
        <p:txBody>
          <a:bodyPr/>
          <a:lstStyle/>
          <a:p>
            <a:r>
              <a:rPr lang="en-US" dirty="0"/>
              <a:t>NOT a primary headache disorder</a:t>
            </a:r>
          </a:p>
          <a:p>
            <a:r>
              <a:rPr lang="en-US" dirty="0"/>
              <a:t>Secondary diagnosis arising from </a:t>
            </a:r>
            <a:r>
              <a:rPr lang="en-US" u="sng" dirty="0"/>
              <a:t>acute</a:t>
            </a:r>
            <a:r>
              <a:rPr lang="en-US" dirty="0"/>
              <a:t> bacterial sinusitis</a:t>
            </a:r>
          </a:p>
          <a:p>
            <a:r>
              <a:rPr lang="en-US" dirty="0"/>
              <a:t>Associated with the symptoms of:</a:t>
            </a:r>
          </a:p>
          <a:p>
            <a:pPr lvl="1"/>
            <a:r>
              <a:rPr lang="en-US" dirty="0"/>
              <a:t>Purulent nasal drainage</a:t>
            </a:r>
          </a:p>
          <a:p>
            <a:pPr lvl="1"/>
            <a:r>
              <a:rPr lang="en-US" dirty="0"/>
              <a:t>Facial pain</a:t>
            </a:r>
          </a:p>
          <a:p>
            <a:pPr lvl="1"/>
            <a:r>
              <a:rPr lang="en-US" dirty="0"/>
              <a:t>Congestion</a:t>
            </a:r>
          </a:p>
          <a:p>
            <a:pPr lvl="1"/>
            <a:r>
              <a:rPr lang="en-US" dirty="0"/>
              <a:t>fever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4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a:t>
            </a:r>
            <a:endParaRPr lang="en-US" dirty="0"/>
          </a:p>
        </p:txBody>
      </p:sp>
      <p:sp>
        <p:nvSpPr>
          <p:cNvPr id="3" name="Content Placeholder 2"/>
          <p:cNvSpPr>
            <a:spLocks noGrp="1"/>
          </p:cNvSpPr>
          <p:nvPr>
            <p:ph idx="1"/>
          </p:nvPr>
        </p:nvSpPr>
        <p:spPr/>
        <p:txBody>
          <a:bodyPr/>
          <a:lstStyle/>
          <a:p>
            <a:pPr>
              <a:buNone/>
            </a:pPr>
            <a:r>
              <a:rPr lang="en-US" dirty="0" smtClean="0"/>
              <a:t>	This conference is being presented without commercial bias or conflict of interest on the part of the presenters, the conference planning committee or IASN.  Various products and services displayed in the vendor area are not endorsed by IASN or any member of the conference planning committee.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en-US"/>
              <a:t>Tension Type Headache</a:t>
            </a:r>
          </a:p>
        </p:txBody>
      </p:sp>
      <p:sp>
        <p:nvSpPr>
          <p:cNvPr id="54275" name="Rectangle 3"/>
          <p:cNvSpPr>
            <a:spLocks noGrp="1" noChangeArrowheads="1"/>
          </p:cNvSpPr>
          <p:nvPr>
            <p:ph type="body" idx="1"/>
          </p:nvPr>
        </p:nvSpPr>
        <p:spPr/>
        <p:txBody>
          <a:bodyPr/>
          <a:lstStyle/>
          <a:p>
            <a:r>
              <a:rPr lang="en-US" dirty="0"/>
              <a:t>Bilateral location</a:t>
            </a:r>
          </a:p>
          <a:p>
            <a:r>
              <a:rPr lang="en-US" dirty="0"/>
              <a:t>Pressure, tightening </a:t>
            </a:r>
            <a:r>
              <a:rPr lang="en-US" dirty="0" smtClean="0"/>
              <a:t>character (</a:t>
            </a:r>
            <a:r>
              <a:rPr lang="en-US" dirty="0" err="1" smtClean="0"/>
              <a:t>nonpulsating</a:t>
            </a:r>
            <a:r>
              <a:rPr lang="en-US" dirty="0" smtClean="0"/>
              <a:t>)</a:t>
            </a:r>
            <a:endParaRPr lang="en-US" dirty="0"/>
          </a:p>
          <a:p>
            <a:r>
              <a:rPr lang="en-US" dirty="0"/>
              <a:t>Mild to moderate pain</a:t>
            </a:r>
          </a:p>
          <a:p>
            <a:r>
              <a:rPr lang="en-US" dirty="0"/>
              <a:t>May inhibit but not prohibit </a:t>
            </a:r>
            <a:r>
              <a:rPr lang="en-US" dirty="0" smtClean="0"/>
              <a:t>activity</a:t>
            </a:r>
            <a:endParaRPr lang="en-US" dirty="0"/>
          </a:p>
        </p:txBody>
      </p:sp>
      <p:pic>
        <p:nvPicPr>
          <p:cNvPr id="4100" name="Picture 4" descr="C:\Users\Dad\AppData\Local\Microsoft\Windows\Temporary Internet Files\Content.IE5\HT348JM4\MP900442411[1].jpg"/>
          <p:cNvPicPr>
            <a:picLocks noChangeAspect="1" noChangeArrowheads="1"/>
          </p:cNvPicPr>
          <p:nvPr/>
        </p:nvPicPr>
        <p:blipFill>
          <a:blip r:embed="rId3" cstate="print"/>
          <a:stretch>
            <a:fillRect/>
          </a:stretch>
        </p:blipFill>
        <p:spPr bwMode="auto">
          <a:xfrm>
            <a:off x="3659118" y="3886200"/>
            <a:ext cx="3974605" cy="265176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r>
              <a:rPr lang="en-US"/>
              <a:t>Tension Type Headache</a:t>
            </a:r>
          </a:p>
        </p:txBody>
      </p:sp>
      <p:sp>
        <p:nvSpPr>
          <p:cNvPr id="54275" name="Rectangle 3"/>
          <p:cNvSpPr>
            <a:spLocks noGrp="1" noChangeArrowheads="1"/>
          </p:cNvSpPr>
          <p:nvPr>
            <p:ph type="body" idx="1"/>
          </p:nvPr>
        </p:nvSpPr>
        <p:spPr/>
        <p:txBody>
          <a:bodyPr/>
          <a:lstStyle/>
          <a:p>
            <a:r>
              <a:rPr lang="en-US" dirty="0" smtClean="0"/>
              <a:t>Not aggravated by routine physical activity</a:t>
            </a:r>
            <a:endParaRPr lang="en-US" dirty="0"/>
          </a:p>
          <a:p>
            <a:r>
              <a:rPr lang="en-US" dirty="0" smtClean="0"/>
              <a:t>No </a:t>
            </a:r>
            <a:r>
              <a:rPr lang="en-US" dirty="0"/>
              <a:t>nausea </a:t>
            </a:r>
            <a:r>
              <a:rPr lang="en-US" dirty="0" smtClean="0"/>
              <a:t>nor vomiting</a:t>
            </a:r>
            <a:endParaRPr lang="en-US" dirty="0"/>
          </a:p>
          <a:p>
            <a:r>
              <a:rPr lang="en-US" dirty="0"/>
              <a:t>Minimal light </a:t>
            </a:r>
            <a:r>
              <a:rPr lang="en-US" dirty="0" smtClean="0"/>
              <a:t>or sound sensitivity (not both)</a:t>
            </a:r>
            <a:endParaRPr lang="en-US" dirty="0"/>
          </a:p>
          <a:p>
            <a:r>
              <a:rPr lang="en-US" dirty="0"/>
              <a:t>Lasts 30 minutes to 7 days </a:t>
            </a:r>
          </a:p>
        </p:txBody>
      </p:sp>
      <p:pic>
        <p:nvPicPr>
          <p:cNvPr id="5123" name="Picture 3" descr="C:\Users\Dad\Desktop\Boy_with_headache.jpg"/>
          <p:cNvPicPr>
            <a:picLocks noChangeAspect="1" noChangeArrowheads="1"/>
          </p:cNvPicPr>
          <p:nvPr/>
        </p:nvPicPr>
        <p:blipFill>
          <a:blip r:embed="rId3" cstate="print"/>
          <a:srcRect/>
          <a:stretch>
            <a:fillRect/>
          </a:stretch>
        </p:blipFill>
        <p:spPr bwMode="auto">
          <a:xfrm>
            <a:off x="5029200" y="3810000"/>
            <a:ext cx="2011680" cy="201168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p:txBody>
          <a:bodyPr/>
          <a:lstStyle/>
          <a:p>
            <a:r>
              <a:rPr lang="en-US"/>
              <a:t>Tension Type Headache</a:t>
            </a:r>
          </a:p>
        </p:txBody>
      </p:sp>
      <p:sp>
        <p:nvSpPr>
          <p:cNvPr id="55299" name="Rectangle 3"/>
          <p:cNvSpPr>
            <a:spLocks noGrp="1" noChangeArrowheads="1"/>
          </p:cNvSpPr>
          <p:nvPr>
            <p:ph type="body" idx="1"/>
          </p:nvPr>
        </p:nvSpPr>
        <p:spPr/>
        <p:txBody>
          <a:bodyPr/>
          <a:lstStyle/>
          <a:p>
            <a:r>
              <a:rPr lang="en-US" dirty="0"/>
              <a:t>Episodic type occurs less than 15 days per </a:t>
            </a:r>
            <a:r>
              <a:rPr lang="en-US" dirty="0" smtClean="0"/>
              <a:t>month</a:t>
            </a:r>
          </a:p>
          <a:p>
            <a:endParaRPr lang="en-US" dirty="0"/>
          </a:p>
          <a:p>
            <a:r>
              <a:rPr lang="en-US" dirty="0"/>
              <a:t>May be triggered by insomnia, stress, fatigue, fever, hunger, odors, and red </a:t>
            </a:r>
            <a:r>
              <a:rPr lang="en-US" dirty="0" smtClean="0"/>
              <a:t>wine</a:t>
            </a:r>
          </a:p>
          <a:p>
            <a:pPr>
              <a:buNone/>
            </a:pPr>
            <a:endParaRPr lang="en-US" dirty="0" smtClean="0"/>
          </a:p>
          <a:p>
            <a:r>
              <a:rPr lang="en-US" dirty="0" smtClean="0"/>
              <a:t>NOT caused by:</a:t>
            </a:r>
          </a:p>
          <a:p>
            <a:pPr lvl="1"/>
            <a:r>
              <a:rPr lang="en-US" dirty="0" smtClean="0"/>
              <a:t>Emotional stress</a:t>
            </a:r>
          </a:p>
          <a:p>
            <a:pPr lvl="1"/>
            <a:r>
              <a:rPr lang="en-US" dirty="0" smtClean="0"/>
              <a:t>Muscle tension</a:t>
            </a:r>
          </a:p>
          <a:p>
            <a:pPr lvl="1"/>
            <a:r>
              <a:rPr lang="en-US" dirty="0" smtClean="0"/>
              <a:t>Muscle contracture</a:t>
            </a:r>
            <a:endParaRPr lang="en-US" dirty="0"/>
          </a:p>
        </p:txBody>
      </p:sp>
      <p:pic>
        <p:nvPicPr>
          <p:cNvPr id="1026" name="Picture 2" descr="C:\Users\Dad\AppData\Local\Microsoft\Windows\Temporary Internet Files\Content.IE5\SU2OJPNH\MP900442202[1].jpg"/>
          <p:cNvPicPr>
            <a:picLocks noChangeAspect="1" noChangeArrowheads="1"/>
          </p:cNvPicPr>
          <p:nvPr/>
        </p:nvPicPr>
        <p:blipFill>
          <a:blip r:embed="rId3" cstate="print"/>
          <a:srcRect/>
          <a:stretch>
            <a:fillRect/>
          </a:stretch>
        </p:blipFill>
        <p:spPr bwMode="auto">
          <a:xfrm>
            <a:off x="4114800" y="3886200"/>
            <a:ext cx="3996447" cy="265176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r>
              <a:rPr lang="en-US"/>
              <a:t>Medication Overuse Headache</a:t>
            </a:r>
          </a:p>
        </p:txBody>
      </p:sp>
      <p:sp>
        <p:nvSpPr>
          <p:cNvPr id="56323" name="Rectangle 3"/>
          <p:cNvSpPr>
            <a:spLocks noGrp="1" noChangeArrowheads="1"/>
          </p:cNvSpPr>
          <p:nvPr>
            <p:ph type="body" sz="half" idx="1"/>
          </p:nvPr>
        </p:nvSpPr>
        <p:spPr>
          <a:xfrm>
            <a:off x="457200" y="1600200"/>
            <a:ext cx="5334000" cy="4525963"/>
          </a:xfrm>
        </p:spPr>
        <p:txBody>
          <a:bodyPr>
            <a:normAutofit/>
          </a:bodyPr>
          <a:lstStyle/>
          <a:p>
            <a:r>
              <a:rPr lang="en-US" sz="2800" dirty="0"/>
              <a:t>Diffuse bilateral daily headache</a:t>
            </a:r>
          </a:p>
          <a:p>
            <a:r>
              <a:rPr lang="en-US" sz="2800" dirty="0"/>
              <a:t>Aggravated by mild exertion</a:t>
            </a:r>
          </a:p>
          <a:p>
            <a:r>
              <a:rPr lang="en-US" sz="2800" dirty="0"/>
              <a:t>Onset with awakening or in the early morning</a:t>
            </a:r>
          </a:p>
          <a:p>
            <a:r>
              <a:rPr lang="en-US" sz="2800" dirty="0"/>
              <a:t>No response to preventive therapy</a:t>
            </a:r>
          </a:p>
          <a:p>
            <a:r>
              <a:rPr lang="en-US" sz="2800" dirty="0"/>
              <a:t>Tolerance to acute abortive medications</a:t>
            </a:r>
          </a:p>
        </p:txBody>
      </p:sp>
      <p:pic>
        <p:nvPicPr>
          <p:cNvPr id="56324" name="Picture 4" descr="HM00170_[1]"/>
          <p:cNvPicPr>
            <a:picLocks noGrp="1" noChangeAspect="1" noChangeArrowheads="1"/>
          </p:cNvPicPr>
          <p:nvPr>
            <p:ph sz="half" idx="2"/>
          </p:nvPr>
        </p:nvPicPr>
        <p:blipFill>
          <a:blip r:embed="rId3" cstate="print"/>
          <a:srcRect/>
          <a:stretch>
            <a:fillRect/>
          </a:stretch>
        </p:blipFill>
        <p:spPr>
          <a:xfrm>
            <a:off x="5621338" y="2847975"/>
            <a:ext cx="2090737" cy="2030413"/>
          </a:xfrm>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Worrisome Headaches</a:t>
            </a:r>
            <a:endParaRPr lang="en-US"/>
          </a:p>
        </p:txBody>
      </p:sp>
      <p:pic>
        <p:nvPicPr>
          <p:cNvPr id="4" name="Content Placeholder 3" descr="-Graphics-brainMRI.jpg"/>
          <p:cNvPicPr>
            <a:picLocks noGrp="1" noChangeAspect="1"/>
          </p:cNvPicPr>
          <p:nvPr>
            <p:ph idx="1"/>
          </p:nvPr>
        </p:nvPicPr>
        <p:blipFill>
          <a:blip r:embed="rId2" cstate="print"/>
          <a:stretch>
            <a:fillRect/>
          </a:stretch>
        </p:blipFill>
        <p:spPr>
          <a:xfrm>
            <a:off x="1676400" y="1905000"/>
            <a:ext cx="4748604" cy="402336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r>
              <a:rPr lang="en-US"/>
              <a:t>Red Flags-Ominous signs</a:t>
            </a:r>
          </a:p>
        </p:txBody>
      </p:sp>
      <p:sp>
        <p:nvSpPr>
          <p:cNvPr id="58371" name="Rectangle 3"/>
          <p:cNvSpPr>
            <a:spLocks noGrp="1" noChangeArrowheads="1"/>
          </p:cNvSpPr>
          <p:nvPr>
            <p:ph type="body" idx="1"/>
          </p:nvPr>
        </p:nvSpPr>
        <p:spPr/>
        <p:txBody>
          <a:bodyPr/>
          <a:lstStyle/>
          <a:p>
            <a:pPr>
              <a:lnSpc>
                <a:spcPct val="90000"/>
              </a:lnSpc>
            </a:pPr>
            <a:r>
              <a:rPr lang="en-US"/>
              <a:t>First or worse headache—unusual severity</a:t>
            </a:r>
          </a:p>
          <a:p>
            <a:pPr>
              <a:lnSpc>
                <a:spcPct val="90000"/>
              </a:lnSpc>
            </a:pPr>
            <a:r>
              <a:rPr lang="en-US"/>
              <a:t>Sudden or rapid escalation within minutes</a:t>
            </a:r>
          </a:p>
          <a:p>
            <a:pPr>
              <a:lnSpc>
                <a:spcPct val="90000"/>
              </a:lnSpc>
            </a:pPr>
            <a:r>
              <a:rPr lang="en-US"/>
              <a:t>Mental status changes</a:t>
            </a:r>
          </a:p>
          <a:p>
            <a:pPr>
              <a:lnSpc>
                <a:spcPct val="90000"/>
              </a:lnSpc>
            </a:pPr>
            <a:r>
              <a:rPr lang="en-US"/>
              <a:t>Onset during exercise</a:t>
            </a:r>
          </a:p>
          <a:p>
            <a:pPr>
              <a:lnSpc>
                <a:spcPct val="90000"/>
              </a:lnSpc>
            </a:pPr>
            <a:r>
              <a:rPr lang="en-US"/>
              <a:t>Posterior radiation below the neck</a:t>
            </a:r>
          </a:p>
          <a:p>
            <a:pPr>
              <a:lnSpc>
                <a:spcPct val="90000"/>
              </a:lnSpc>
            </a:pPr>
            <a:r>
              <a:rPr lang="en-US"/>
              <a:t>Stiff neck</a:t>
            </a:r>
          </a:p>
          <a:p>
            <a:pPr>
              <a:lnSpc>
                <a:spcPct val="90000"/>
              </a:lnSpc>
            </a:pPr>
            <a:r>
              <a:rPr lang="en-US"/>
              <a:t>Onset after 50 y/o or less than 5 y/o</a:t>
            </a:r>
          </a:p>
          <a:p>
            <a:pPr>
              <a:lnSpc>
                <a:spcPct val="90000"/>
              </a:lnSpc>
            </a:pPr>
            <a:r>
              <a:rPr lang="en-US"/>
              <a:t>Abnormal neurological examination</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en-US"/>
              <a:t>Red Flags</a:t>
            </a:r>
          </a:p>
        </p:txBody>
      </p:sp>
      <p:sp>
        <p:nvSpPr>
          <p:cNvPr id="59395" name="Rectangle 3"/>
          <p:cNvSpPr>
            <a:spLocks noGrp="1" noChangeArrowheads="1"/>
          </p:cNvSpPr>
          <p:nvPr>
            <p:ph type="body" sz="half" idx="1"/>
          </p:nvPr>
        </p:nvSpPr>
        <p:spPr/>
        <p:txBody>
          <a:bodyPr>
            <a:normAutofit fontScale="92500" lnSpcReduction="10000"/>
          </a:bodyPr>
          <a:lstStyle/>
          <a:p>
            <a:r>
              <a:rPr lang="en-US" sz="2800"/>
              <a:t>Associated constitutional symptoms</a:t>
            </a:r>
          </a:p>
          <a:p>
            <a:pPr lvl="1"/>
            <a:r>
              <a:rPr lang="en-US" sz="2400"/>
              <a:t>Fever</a:t>
            </a:r>
          </a:p>
          <a:p>
            <a:pPr lvl="1"/>
            <a:r>
              <a:rPr lang="en-US" sz="2400"/>
              <a:t>Weight loss</a:t>
            </a:r>
          </a:p>
          <a:p>
            <a:pPr lvl="1"/>
            <a:r>
              <a:rPr lang="en-US" sz="2400"/>
              <a:t>Recent infection</a:t>
            </a:r>
          </a:p>
          <a:p>
            <a:r>
              <a:rPr lang="en-US" sz="2800"/>
              <a:t>Change in character or frequency of existing headache</a:t>
            </a:r>
          </a:p>
          <a:p>
            <a:r>
              <a:rPr lang="en-US" sz="2800"/>
              <a:t>Refractory to two different therapies</a:t>
            </a:r>
          </a:p>
          <a:p>
            <a:endParaRPr lang="en-US" sz="2800"/>
          </a:p>
        </p:txBody>
      </p:sp>
      <p:pic>
        <p:nvPicPr>
          <p:cNvPr id="59401" name="Picture 9" descr="MCj03114340000[1]"/>
          <p:cNvPicPr>
            <a:picLocks noGrp="1" noChangeAspect="1" noChangeArrowheads="1"/>
          </p:cNvPicPr>
          <p:nvPr>
            <p:ph sz="half" idx="2"/>
          </p:nvPr>
        </p:nvPicPr>
        <p:blipFill>
          <a:blip r:embed="rId3" cstate="print"/>
          <a:srcRect/>
          <a:stretch>
            <a:fillRect/>
          </a:stretch>
        </p:blipFill>
        <p:spPr>
          <a:xfrm>
            <a:off x="5754688" y="1600200"/>
            <a:ext cx="2855912" cy="38100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Red flags </a:t>
            </a:r>
            <a:endParaRPr lang="en-US" dirty="0"/>
          </a:p>
        </p:txBody>
      </p:sp>
      <p:sp>
        <p:nvSpPr>
          <p:cNvPr id="3" name="Content Placeholder 2"/>
          <p:cNvSpPr>
            <a:spLocks noGrp="1"/>
          </p:cNvSpPr>
          <p:nvPr>
            <p:ph idx="1"/>
          </p:nvPr>
        </p:nvSpPr>
        <p:spPr/>
        <p:txBody>
          <a:bodyPr/>
          <a:lstStyle/>
          <a:p>
            <a:r>
              <a:rPr lang="en-US" dirty="0" smtClean="0"/>
              <a:t>Head trauma</a:t>
            </a:r>
          </a:p>
          <a:p>
            <a:r>
              <a:rPr lang="en-US" dirty="0" smtClean="0"/>
              <a:t>Toxic exposure</a:t>
            </a:r>
          </a:p>
          <a:p>
            <a:r>
              <a:rPr lang="en-US" dirty="0" smtClean="0"/>
              <a:t>Presence of a shunt</a:t>
            </a:r>
          </a:p>
          <a:p>
            <a:r>
              <a:rPr lang="en-US" dirty="0" smtClean="0"/>
              <a:t>Café au </a:t>
            </a:r>
            <a:r>
              <a:rPr lang="en-US" dirty="0" err="1" smtClean="0"/>
              <a:t>lait</a:t>
            </a:r>
            <a:r>
              <a:rPr lang="en-US" dirty="0" smtClean="0"/>
              <a:t> spots, </a:t>
            </a:r>
            <a:r>
              <a:rPr lang="en-US" dirty="0" err="1" smtClean="0"/>
              <a:t>petechiae</a:t>
            </a:r>
            <a:r>
              <a:rPr lang="en-US" dirty="0" smtClean="0"/>
              <a:t>, hypopigmentation</a:t>
            </a:r>
            <a:endParaRPr lang="en-US" dirty="0"/>
          </a:p>
        </p:txBody>
      </p:sp>
      <p:pic>
        <p:nvPicPr>
          <p:cNvPr id="4" name="Picture 3" descr="images.jpg"/>
          <p:cNvPicPr>
            <a:picLocks noChangeAspect="1"/>
          </p:cNvPicPr>
          <p:nvPr/>
        </p:nvPicPr>
        <p:blipFill>
          <a:blip r:embed="rId2" cstate="print"/>
          <a:stretch>
            <a:fillRect/>
          </a:stretch>
        </p:blipFill>
        <p:spPr>
          <a:xfrm>
            <a:off x="4343400" y="3886200"/>
            <a:ext cx="2266950" cy="2019300"/>
          </a:xfrm>
          <a:prstGeom prst="rect">
            <a:avLst/>
          </a:prstGeom>
        </p:spPr>
      </p:pic>
    </p:spTree>
    <p:extLst>
      <p:ext uri="{BB962C8B-B14F-4D97-AF65-F5344CB8AC3E}">
        <p14:creationId xmlns:p14="http://schemas.microsoft.com/office/powerpoint/2010/main" val="9525532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r>
              <a:rPr lang="en-US" dirty="0"/>
              <a:t>Goals of </a:t>
            </a:r>
            <a:r>
              <a:rPr lang="en-US" dirty="0" smtClean="0"/>
              <a:t>acute therapy</a:t>
            </a:r>
            <a:endParaRPr lang="en-US" dirty="0"/>
          </a:p>
        </p:txBody>
      </p:sp>
      <p:sp>
        <p:nvSpPr>
          <p:cNvPr id="86019" name="Rectangle 3"/>
          <p:cNvSpPr>
            <a:spLocks noGrp="1" noChangeArrowheads="1"/>
          </p:cNvSpPr>
          <p:nvPr>
            <p:ph sz="quarter" idx="1"/>
          </p:nvPr>
        </p:nvSpPr>
        <p:spPr/>
        <p:txBody>
          <a:bodyPr/>
          <a:lstStyle/>
          <a:p>
            <a:r>
              <a:rPr lang="en-US"/>
              <a:t>Relieve pain quickly and completely</a:t>
            </a:r>
          </a:p>
          <a:p>
            <a:r>
              <a:rPr lang="en-US"/>
              <a:t>Relieve associated symptoms</a:t>
            </a:r>
          </a:p>
          <a:p>
            <a:r>
              <a:rPr lang="en-US"/>
              <a:t>Return to normal functioning</a:t>
            </a:r>
          </a:p>
          <a:p>
            <a:r>
              <a:rPr lang="en-US"/>
              <a:t>Reduce socioeconomic costs</a:t>
            </a:r>
          </a:p>
          <a:p>
            <a:r>
              <a:rPr lang="en-US"/>
              <a:t>Improve quality of life</a:t>
            </a:r>
          </a:p>
          <a:p>
            <a:r>
              <a:rPr lang="en-US"/>
              <a:t>Prevent recurrence</a:t>
            </a:r>
          </a:p>
          <a:p>
            <a:endParaRPr lang="en-US"/>
          </a:p>
          <a:p>
            <a:endParaRPr lang="en-US"/>
          </a:p>
          <a:p>
            <a:endParaRPr lang="en-US"/>
          </a:p>
        </p:txBody>
      </p:sp>
      <p:pic>
        <p:nvPicPr>
          <p:cNvPr id="3074" name="Picture 2" descr="C:\Program Files (x86)\Microsoft Office\MEDIA\CAGCAT10\j0240719.wmf"/>
          <p:cNvPicPr>
            <a:picLocks noChangeAspect="1" noChangeArrowheads="1"/>
          </p:cNvPicPr>
          <p:nvPr/>
        </p:nvPicPr>
        <p:blipFill>
          <a:blip r:embed="rId3" cstate="print"/>
          <a:srcRect/>
          <a:stretch>
            <a:fillRect/>
          </a:stretch>
        </p:blipFill>
        <p:spPr bwMode="auto">
          <a:xfrm>
            <a:off x="5791200" y="4038600"/>
            <a:ext cx="1164031" cy="182697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medications</a:t>
            </a:r>
            <a:endParaRPr lang="en-US" dirty="0"/>
          </a:p>
        </p:txBody>
      </p:sp>
      <p:sp>
        <p:nvSpPr>
          <p:cNvPr id="3" name="Content Placeholder 2"/>
          <p:cNvSpPr>
            <a:spLocks noGrp="1"/>
          </p:cNvSpPr>
          <p:nvPr>
            <p:ph idx="1"/>
          </p:nvPr>
        </p:nvSpPr>
        <p:spPr/>
        <p:txBody>
          <a:bodyPr/>
          <a:lstStyle/>
          <a:p>
            <a:r>
              <a:rPr lang="en-US" dirty="0" err="1" smtClean="0"/>
              <a:t>Acetamenophen</a:t>
            </a:r>
            <a:r>
              <a:rPr lang="en-US" dirty="0"/>
              <a:t> </a:t>
            </a:r>
            <a:r>
              <a:rPr lang="en-US" dirty="0" smtClean="0"/>
              <a:t>15 mg/kg every 4 hours</a:t>
            </a:r>
          </a:p>
          <a:p>
            <a:r>
              <a:rPr lang="en-US" dirty="0" smtClean="0"/>
              <a:t>Ibuprofen 10 mg/kg every 6 hours</a:t>
            </a:r>
          </a:p>
          <a:p>
            <a:r>
              <a:rPr lang="en-US" dirty="0" smtClean="0"/>
              <a:t>Benadryl 5 mg/kg/24 </a:t>
            </a:r>
            <a:r>
              <a:rPr lang="en-US" dirty="0" err="1" smtClean="0"/>
              <a:t>hr</a:t>
            </a:r>
            <a:r>
              <a:rPr lang="en-US" dirty="0" smtClean="0"/>
              <a:t> divided every 6 </a:t>
            </a:r>
            <a:r>
              <a:rPr lang="en-US" dirty="0" err="1" smtClean="0"/>
              <a:t>hrs</a:t>
            </a:r>
            <a:endParaRPr lang="en-US" dirty="0" smtClean="0"/>
          </a:p>
          <a:p>
            <a:r>
              <a:rPr lang="en-US" smtClean="0"/>
              <a:t>Caffeine 50 mg</a:t>
            </a:r>
            <a:endParaRPr lang="en-US"/>
          </a:p>
        </p:txBody>
      </p:sp>
      <p:pic>
        <p:nvPicPr>
          <p:cNvPr id="1028" name="Picture 4" descr="C:\Users\Dad\AppData\Local\Microsoft\Windows\Temporary Internet Files\Content.IE5\TZ5LZQS0\MP900398845[1].jpg"/>
          <p:cNvPicPr>
            <a:picLocks noChangeAspect="1" noChangeArrowheads="1"/>
          </p:cNvPicPr>
          <p:nvPr/>
        </p:nvPicPr>
        <p:blipFill>
          <a:blip r:embed="rId2" cstate="print"/>
          <a:srcRect/>
          <a:stretch>
            <a:fillRect/>
          </a:stretch>
        </p:blipFill>
        <p:spPr bwMode="auto">
          <a:xfrm>
            <a:off x="4038600" y="3931920"/>
            <a:ext cx="4096512" cy="2926080"/>
          </a:xfrm>
          <a:prstGeom prst="rect">
            <a:avLst/>
          </a:prstGeom>
          <a:noFill/>
        </p:spPr>
      </p:pic>
    </p:spTree>
    <p:extLst>
      <p:ext uri="{BB962C8B-B14F-4D97-AF65-F5344CB8AC3E}">
        <p14:creationId xmlns:p14="http://schemas.microsoft.com/office/powerpoint/2010/main" val="18890860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a:t>
            </a:r>
            <a:endParaRPr lang="en-US" dirty="0"/>
          </a:p>
        </p:txBody>
      </p:sp>
      <p:sp>
        <p:nvSpPr>
          <p:cNvPr id="3" name="Content Placeholder 2"/>
          <p:cNvSpPr>
            <a:spLocks noGrp="1"/>
          </p:cNvSpPr>
          <p:nvPr>
            <p:ph idx="1"/>
          </p:nvPr>
        </p:nvSpPr>
        <p:spPr/>
        <p:txBody>
          <a:bodyPr/>
          <a:lstStyle/>
          <a:p>
            <a:r>
              <a:rPr lang="en-US" dirty="0" smtClean="0"/>
              <a:t>Speaker Bureau</a:t>
            </a:r>
          </a:p>
          <a:p>
            <a:pPr lvl="1"/>
            <a:r>
              <a:rPr lang="en-US" dirty="0" err="1" smtClean="0"/>
              <a:t>Allergan</a:t>
            </a:r>
            <a:endParaRPr lang="en-US" dirty="0" smtClean="0"/>
          </a:p>
          <a:p>
            <a:pPr lvl="1"/>
            <a:r>
              <a:rPr lang="en-US" dirty="0" err="1" smtClean="0"/>
              <a:t>Depomed</a:t>
            </a:r>
            <a:endParaRPr lang="en-US" dirty="0" smtClean="0"/>
          </a:p>
          <a:p>
            <a:r>
              <a:rPr lang="en-US" dirty="0" smtClean="0"/>
              <a:t>Advisor</a:t>
            </a:r>
          </a:p>
          <a:p>
            <a:pPr lvl="1"/>
            <a:r>
              <a:rPr lang="en-US" dirty="0" err="1" smtClean="0"/>
              <a:t>Avanir</a:t>
            </a: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Analgesic use limit</a:t>
            </a:r>
            <a:br>
              <a:rPr lang="en-US" dirty="0" smtClean="0"/>
            </a:br>
            <a:r>
              <a:rPr lang="en-US" dirty="0" smtClean="0"/>
              <a:t>(palm Beach headache center)</a:t>
            </a:r>
            <a:endParaRPr lang="en-US" dirty="0"/>
          </a:p>
        </p:txBody>
      </p:sp>
      <p:sp>
        <p:nvSpPr>
          <p:cNvPr id="3" name="Content Placeholder 2"/>
          <p:cNvSpPr>
            <a:spLocks noGrp="1"/>
          </p:cNvSpPr>
          <p:nvPr>
            <p:ph idx="1"/>
          </p:nvPr>
        </p:nvSpPr>
        <p:spPr/>
        <p:txBody>
          <a:bodyPr/>
          <a:lstStyle/>
          <a:p>
            <a:r>
              <a:rPr lang="en-US" dirty="0" smtClean="0"/>
              <a:t>No more than 10 tablets of analgesic per month for a young child</a:t>
            </a:r>
          </a:p>
          <a:p>
            <a:r>
              <a:rPr lang="en-US" dirty="0" smtClean="0"/>
              <a:t>No more than 20 tablets per month for an adolescent</a:t>
            </a:r>
          </a:p>
          <a:p>
            <a:r>
              <a:rPr lang="en-US" dirty="0" smtClean="0"/>
              <a:t>No more than 2 headaches treated with these parameters per week</a:t>
            </a:r>
          </a:p>
          <a:p>
            <a:endParaRPr lang="en-US" dirty="0"/>
          </a:p>
          <a:p>
            <a:endParaRPr lang="en-US" dirty="0" smtClean="0"/>
          </a:p>
          <a:p>
            <a:pPr>
              <a:buNone/>
            </a:pPr>
            <a:r>
              <a:rPr lang="en-US" sz="2400" i="1" dirty="0" smtClean="0"/>
              <a:t>Headache in Children and Adolescents 2</a:t>
            </a:r>
            <a:r>
              <a:rPr lang="en-US" sz="2400" i="1" baseline="30000" dirty="0" smtClean="0"/>
              <a:t>nd</a:t>
            </a:r>
            <a:r>
              <a:rPr lang="en-US" sz="2400" i="1" dirty="0" smtClean="0"/>
              <a:t> Ed., Winner et al. 2008</a:t>
            </a:r>
            <a:endParaRPr lang="en-US" sz="2400" i="1" dirty="0"/>
          </a:p>
        </p:txBody>
      </p:sp>
    </p:spTree>
    <p:extLst>
      <p:ext uri="{BB962C8B-B14F-4D97-AF65-F5344CB8AC3E}">
        <p14:creationId xmlns:p14="http://schemas.microsoft.com/office/powerpoint/2010/main" val="354473630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rrowheads="1"/>
          </p:cNvSpPr>
          <p:nvPr>
            <p:ph type="title"/>
          </p:nvPr>
        </p:nvSpPr>
        <p:spPr/>
        <p:txBody>
          <a:bodyPr>
            <a:normAutofit fontScale="90000"/>
          </a:bodyPr>
          <a:lstStyle/>
          <a:p>
            <a:r>
              <a:rPr lang="en-US" sz="4000" dirty="0"/>
              <a:t>Oral </a:t>
            </a:r>
            <a:r>
              <a:rPr lang="en-US" sz="4000" dirty="0" smtClean="0"/>
              <a:t>NSAIDS (adult)</a:t>
            </a:r>
            <a:r>
              <a:rPr lang="en-US" sz="4000" dirty="0"/>
              <a:t/>
            </a:r>
            <a:br>
              <a:rPr lang="en-US" sz="4000" dirty="0"/>
            </a:br>
            <a:r>
              <a:rPr lang="en-US" sz="3200" b="0" dirty="0"/>
              <a:t>Group 2 US Headache Consortium 2000</a:t>
            </a:r>
            <a:endParaRPr lang="en-US" sz="4000" dirty="0"/>
          </a:p>
        </p:txBody>
      </p:sp>
      <p:sp>
        <p:nvSpPr>
          <p:cNvPr id="247811" name="Rectangle 3"/>
          <p:cNvSpPr>
            <a:spLocks noGrp="1" noChangeArrowheads="1"/>
          </p:cNvSpPr>
          <p:nvPr>
            <p:ph type="body" idx="1"/>
          </p:nvPr>
        </p:nvSpPr>
        <p:spPr>
          <a:xfrm>
            <a:off x="457200" y="1609416"/>
            <a:ext cx="7696200" cy="4846320"/>
          </a:xfrm>
        </p:spPr>
        <p:txBody>
          <a:bodyPr>
            <a:normAutofit/>
          </a:bodyPr>
          <a:lstStyle/>
          <a:p>
            <a:pPr>
              <a:lnSpc>
                <a:spcPct val="90000"/>
              </a:lnSpc>
              <a:buFont typeface="Wingdings" pitchFamily="2" charset="2"/>
              <a:buNone/>
            </a:pPr>
            <a:endParaRPr lang="en-US" dirty="0"/>
          </a:p>
          <a:p>
            <a:pPr lvl="1">
              <a:lnSpc>
                <a:spcPct val="90000"/>
              </a:lnSpc>
              <a:buClr>
                <a:schemeClr val="hlink"/>
              </a:buClr>
            </a:pPr>
            <a:r>
              <a:rPr lang="en-US" sz="3200" dirty="0" err="1"/>
              <a:t>Fenoprofen</a:t>
            </a:r>
            <a:r>
              <a:rPr lang="en-US" sz="3200" dirty="0"/>
              <a:t> (</a:t>
            </a:r>
            <a:r>
              <a:rPr lang="en-US" sz="3200" dirty="0" err="1"/>
              <a:t>Nalfon</a:t>
            </a:r>
            <a:r>
              <a:rPr lang="en-US" sz="3200" dirty="0"/>
              <a:t>) 600 mg TID </a:t>
            </a:r>
            <a:r>
              <a:rPr lang="en-US" sz="3200" dirty="0" err="1"/>
              <a:t>prn</a:t>
            </a:r>
            <a:endParaRPr lang="en-US" sz="3200" dirty="0"/>
          </a:p>
          <a:p>
            <a:pPr lvl="1">
              <a:lnSpc>
                <a:spcPct val="90000"/>
              </a:lnSpc>
              <a:buClr>
                <a:schemeClr val="hlink"/>
              </a:buClr>
            </a:pPr>
            <a:r>
              <a:rPr lang="en-US" sz="3200" dirty="0" err="1"/>
              <a:t>Flurbiprofen</a:t>
            </a:r>
            <a:r>
              <a:rPr lang="en-US" sz="3200" dirty="0"/>
              <a:t> (</a:t>
            </a:r>
            <a:r>
              <a:rPr lang="en-US" sz="3200" dirty="0" err="1"/>
              <a:t>Ansaid</a:t>
            </a:r>
            <a:r>
              <a:rPr lang="en-US" sz="3200" dirty="0"/>
              <a:t>) 100 mg BID </a:t>
            </a:r>
            <a:r>
              <a:rPr lang="en-US" sz="3200" dirty="0" err="1"/>
              <a:t>prn</a:t>
            </a:r>
            <a:endParaRPr lang="en-US" sz="3200" dirty="0"/>
          </a:p>
          <a:p>
            <a:pPr lvl="1">
              <a:lnSpc>
                <a:spcPct val="90000"/>
              </a:lnSpc>
              <a:buClr>
                <a:schemeClr val="hlink"/>
              </a:buClr>
            </a:pPr>
            <a:r>
              <a:rPr lang="en-US" sz="3200" dirty="0" err="1"/>
              <a:t>Ketoprofen</a:t>
            </a:r>
            <a:r>
              <a:rPr lang="en-US" sz="3200" dirty="0"/>
              <a:t> (</a:t>
            </a:r>
            <a:r>
              <a:rPr lang="en-US" sz="3200" dirty="0" err="1"/>
              <a:t>Orudis</a:t>
            </a:r>
            <a:r>
              <a:rPr lang="en-US" sz="3200" dirty="0"/>
              <a:t>) 75 mg TID </a:t>
            </a:r>
            <a:r>
              <a:rPr lang="en-US" sz="3200" dirty="0" err="1"/>
              <a:t>prn</a:t>
            </a:r>
            <a:endParaRPr lang="en-US" sz="3200" dirty="0"/>
          </a:p>
          <a:p>
            <a:pPr lvl="1">
              <a:lnSpc>
                <a:spcPct val="90000"/>
              </a:lnSpc>
              <a:buClr>
                <a:schemeClr val="hlink"/>
              </a:buClr>
            </a:pPr>
            <a:r>
              <a:rPr lang="en-US" sz="3200" dirty="0" err="1"/>
              <a:t>Mefenamic</a:t>
            </a:r>
            <a:r>
              <a:rPr lang="en-US" sz="3200" dirty="0"/>
              <a:t> acid (</a:t>
            </a:r>
            <a:r>
              <a:rPr lang="en-US" sz="3200" dirty="0" err="1"/>
              <a:t>Ponstel</a:t>
            </a:r>
            <a:r>
              <a:rPr lang="en-US" sz="3200" dirty="0"/>
              <a:t>) 250 mg QID </a:t>
            </a:r>
            <a:r>
              <a:rPr lang="en-US" sz="3200" dirty="0" err="1"/>
              <a:t>prn</a:t>
            </a:r>
            <a:endParaRPr lang="en-US" sz="3200" dirty="0"/>
          </a:p>
          <a:p>
            <a:pPr lvl="1">
              <a:lnSpc>
                <a:spcPct val="90000"/>
              </a:lnSpc>
              <a:buClr>
                <a:schemeClr val="hlink"/>
              </a:buClr>
            </a:pPr>
            <a:r>
              <a:rPr lang="en-US" sz="3200" dirty="0"/>
              <a:t>Naproxen 500 mg BID</a:t>
            </a:r>
          </a:p>
          <a:p>
            <a:pPr lvl="1">
              <a:lnSpc>
                <a:spcPct val="90000"/>
              </a:lnSpc>
              <a:buClr>
                <a:schemeClr val="hlink"/>
              </a:buClr>
            </a:pPr>
            <a:r>
              <a:rPr lang="en-US" sz="3200" dirty="0"/>
              <a:t>Naproxen Sodium 550 mg </a:t>
            </a:r>
            <a:r>
              <a:rPr lang="en-US" sz="3200" dirty="0" smtClean="0"/>
              <a:t>BID</a:t>
            </a:r>
          </a:p>
          <a:p>
            <a:pPr lvl="1">
              <a:lnSpc>
                <a:spcPct val="90000"/>
              </a:lnSpc>
            </a:pPr>
            <a:r>
              <a:rPr lang="en-US" sz="3000" dirty="0" err="1" smtClean="0"/>
              <a:t>Diclofenac</a:t>
            </a:r>
            <a:r>
              <a:rPr lang="en-US" sz="3000" dirty="0" smtClean="0"/>
              <a:t> 50 mg oral suspension (Cambia)</a:t>
            </a:r>
          </a:p>
          <a:p>
            <a:pPr lvl="2">
              <a:lnSpc>
                <a:spcPct val="90000"/>
              </a:lnSpc>
              <a:buFont typeface="Wingdings" pitchFamily="2" charset="2"/>
              <a:buNone/>
            </a:pPr>
            <a:endParaRPr lang="en-US" dirty="0"/>
          </a:p>
          <a:p>
            <a:pPr>
              <a:lnSpc>
                <a:spcPct val="90000"/>
              </a:lnSpc>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en-US" dirty="0"/>
              <a:t>The </a:t>
            </a:r>
            <a:r>
              <a:rPr lang="en-US" dirty="0" smtClean="0"/>
              <a:t>Triptans</a:t>
            </a:r>
            <a:endParaRPr lang="en-US" dirty="0"/>
          </a:p>
        </p:txBody>
      </p:sp>
      <p:sp>
        <p:nvSpPr>
          <p:cNvPr id="88067" name="Rectangle 3"/>
          <p:cNvSpPr>
            <a:spLocks noGrp="1" noChangeArrowheads="1"/>
          </p:cNvSpPr>
          <p:nvPr>
            <p:ph type="body" idx="1"/>
          </p:nvPr>
        </p:nvSpPr>
        <p:spPr/>
        <p:txBody>
          <a:bodyPr/>
          <a:lstStyle/>
          <a:p>
            <a:r>
              <a:rPr lang="en-US" dirty="0"/>
              <a:t>Sumatriptan –</a:t>
            </a:r>
            <a:r>
              <a:rPr lang="en-US" dirty="0" err="1"/>
              <a:t>Imitrex</a:t>
            </a:r>
            <a:endParaRPr lang="en-US" dirty="0"/>
          </a:p>
          <a:p>
            <a:r>
              <a:rPr lang="en-US" dirty="0" err="1"/>
              <a:t>Naratriptan—Amerge</a:t>
            </a:r>
            <a:endParaRPr lang="en-US" dirty="0"/>
          </a:p>
          <a:p>
            <a:r>
              <a:rPr lang="en-US" dirty="0" err="1"/>
              <a:t>Zomatriptan—Zomig</a:t>
            </a:r>
            <a:endParaRPr lang="en-US" dirty="0"/>
          </a:p>
          <a:p>
            <a:r>
              <a:rPr lang="en-US" dirty="0" err="1" smtClean="0"/>
              <a:t>Rizatriptan—Maxalt</a:t>
            </a:r>
            <a:r>
              <a:rPr lang="en-US" dirty="0" smtClean="0"/>
              <a:t> </a:t>
            </a:r>
            <a:endParaRPr lang="en-US" dirty="0"/>
          </a:p>
          <a:p>
            <a:r>
              <a:rPr lang="en-US" dirty="0" err="1" smtClean="0"/>
              <a:t>Almotriptan—Axert</a:t>
            </a:r>
            <a:endParaRPr lang="en-US" dirty="0" smtClean="0"/>
          </a:p>
          <a:p>
            <a:r>
              <a:rPr lang="en-US" dirty="0" err="1" smtClean="0"/>
              <a:t>Frovatriptan—Frova</a:t>
            </a:r>
            <a:endParaRPr lang="en-US" dirty="0" smtClean="0"/>
          </a:p>
          <a:p>
            <a:r>
              <a:rPr lang="en-US" dirty="0" err="1" smtClean="0"/>
              <a:t>Eletriptan</a:t>
            </a:r>
            <a:r>
              <a:rPr lang="en-US" dirty="0" smtClean="0"/>
              <a:t>--</a:t>
            </a:r>
            <a:r>
              <a:rPr lang="en-US" dirty="0" err="1" smtClean="0"/>
              <a:t>Relpax</a:t>
            </a:r>
            <a:endParaRPr lang="en-US" dirty="0" smtClean="0"/>
          </a:p>
          <a:p>
            <a:endParaRPr lang="en-US" dirty="0"/>
          </a:p>
          <a:p>
            <a:endParaRPr lang="en-US" dirty="0"/>
          </a:p>
        </p:txBody>
      </p:sp>
      <p:pic>
        <p:nvPicPr>
          <p:cNvPr id="2050" name="Picture 2" descr="C:\Users\Dad\AppData\Local\Microsoft\Windows\Temporary Internet Files\Content.IE5\0K61MWKL\MC900182958[1].wmf"/>
          <p:cNvPicPr>
            <a:picLocks noChangeAspect="1" noChangeArrowheads="1"/>
          </p:cNvPicPr>
          <p:nvPr/>
        </p:nvPicPr>
        <p:blipFill>
          <a:blip r:embed="rId3" cstate="print"/>
          <a:srcRect/>
          <a:stretch>
            <a:fillRect/>
          </a:stretch>
        </p:blipFill>
        <p:spPr bwMode="auto">
          <a:xfrm>
            <a:off x="5105400" y="4343400"/>
            <a:ext cx="2253128" cy="201168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8067">
                                            <p:txEl>
                                              <p:pRg st="3" end="3"/>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8067">
                                            <p:txEl>
                                              <p:pRg st="4" end="4"/>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88067">
                                            <p:txEl>
                                              <p:pRg st="0" end="0"/>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2000"/>
                                        <p:tgtEl>
                                          <p:spTgt spid="88067">
                                            <p:txEl>
                                              <p:pRg st="0" end="0"/>
                                            </p:txEl>
                                          </p:spTgt>
                                        </p:tgtEl>
                                      </p:cBhvr>
                                    </p:animEffect>
                                    <p:set>
                                      <p:cBhvr>
                                        <p:cTn id="19" dur="1" fill="hold">
                                          <p:stCondLst>
                                            <p:cond delay="1999"/>
                                          </p:stCondLst>
                                        </p:cTn>
                                        <p:tgtEl>
                                          <p:spTgt spid="8806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Rizatriptan</a:t>
            </a:r>
            <a:endParaRPr lang="en-US" dirty="0"/>
          </a:p>
        </p:txBody>
      </p:sp>
      <p:sp>
        <p:nvSpPr>
          <p:cNvPr id="3" name="Content Placeholder 2"/>
          <p:cNvSpPr>
            <a:spLocks noGrp="1"/>
          </p:cNvSpPr>
          <p:nvPr>
            <p:ph idx="1"/>
          </p:nvPr>
        </p:nvSpPr>
        <p:spPr/>
        <p:txBody>
          <a:bodyPr/>
          <a:lstStyle/>
          <a:p>
            <a:r>
              <a:rPr lang="en-US" dirty="0" smtClean="0"/>
              <a:t>Pediatric indication 2010 age 6 to 17 years</a:t>
            </a:r>
          </a:p>
          <a:p>
            <a:r>
              <a:rPr lang="en-US" dirty="0" smtClean="0"/>
              <a:t>5 mg dosage for children weighing less than 40 Kg</a:t>
            </a:r>
          </a:p>
          <a:p>
            <a:pPr lvl="1"/>
            <a:r>
              <a:rPr lang="en-US" dirty="0" smtClean="0"/>
              <a:t>If child the &lt;40 Kg is taking </a:t>
            </a:r>
            <a:r>
              <a:rPr lang="en-US" dirty="0" err="1" smtClean="0"/>
              <a:t>propranolol</a:t>
            </a:r>
            <a:r>
              <a:rPr lang="en-US" dirty="0" smtClean="0"/>
              <a:t> </a:t>
            </a:r>
            <a:r>
              <a:rPr lang="en-US" dirty="0" err="1" smtClean="0"/>
              <a:t>rizatriptan</a:t>
            </a:r>
            <a:r>
              <a:rPr lang="en-US" dirty="0" smtClean="0"/>
              <a:t> is contraindicated</a:t>
            </a:r>
          </a:p>
          <a:p>
            <a:r>
              <a:rPr lang="en-US" dirty="0" smtClean="0"/>
              <a:t>10 mg for children greater than 40 Kg</a:t>
            </a:r>
          </a:p>
          <a:p>
            <a:pPr lvl="1"/>
            <a:r>
              <a:rPr lang="en-US" dirty="0" smtClean="0"/>
              <a:t>If the &gt;40 Kg child is taking </a:t>
            </a:r>
            <a:r>
              <a:rPr lang="en-US" dirty="0" err="1" smtClean="0"/>
              <a:t>propanolol</a:t>
            </a:r>
            <a:r>
              <a:rPr lang="en-US" dirty="0" smtClean="0"/>
              <a:t> the </a:t>
            </a:r>
            <a:r>
              <a:rPr lang="en-US" dirty="0" err="1" smtClean="0"/>
              <a:t>rizatriptan</a:t>
            </a:r>
            <a:r>
              <a:rPr lang="en-US" dirty="0" smtClean="0"/>
              <a:t> dose is 5 mg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Almotriptan</a:t>
            </a:r>
            <a:endParaRPr lang="en-US" dirty="0"/>
          </a:p>
        </p:txBody>
      </p:sp>
      <p:sp>
        <p:nvSpPr>
          <p:cNvPr id="3" name="Content Placeholder 2"/>
          <p:cNvSpPr>
            <a:spLocks noGrp="1"/>
          </p:cNvSpPr>
          <p:nvPr>
            <p:ph idx="1"/>
          </p:nvPr>
        </p:nvSpPr>
        <p:spPr/>
        <p:txBody>
          <a:bodyPr/>
          <a:lstStyle/>
          <a:p>
            <a:r>
              <a:rPr lang="en-US" dirty="0" smtClean="0"/>
              <a:t>Pediatric indication 2009 for ages 12-17 years</a:t>
            </a:r>
          </a:p>
          <a:p>
            <a:r>
              <a:rPr lang="en-US" dirty="0" smtClean="0"/>
              <a:t>Initial dose 6.25 mg or 12.5 mg</a:t>
            </a:r>
          </a:p>
          <a:p>
            <a:r>
              <a:rPr lang="en-US" dirty="0" smtClean="0"/>
              <a:t>May repeat in 2 hours </a:t>
            </a:r>
            <a:endParaRPr lang="en-US" dirty="0"/>
          </a:p>
        </p:txBody>
      </p:sp>
      <p:pic>
        <p:nvPicPr>
          <p:cNvPr id="1026" name="Picture 2" descr="C:\Users\Dad\AppData\Local\Microsoft\Windows\Temporary Internet Files\Content.IE5\58HBIRSK\MC900389320[1].wmf"/>
          <p:cNvPicPr>
            <a:picLocks noChangeAspect="1" noChangeArrowheads="1"/>
          </p:cNvPicPr>
          <p:nvPr/>
        </p:nvPicPr>
        <p:blipFill>
          <a:blip r:embed="rId2" cstate="print"/>
          <a:srcRect/>
          <a:stretch>
            <a:fillRect/>
          </a:stretch>
        </p:blipFill>
        <p:spPr bwMode="auto">
          <a:xfrm>
            <a:off x="5562600" y="3962400"/>
            <a:ext cx="1694383" cy="18114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r>
              <a:rPr lang="en-US"/>
              <a:t>Side Effects</a:t>
            </a:r>
          </a:p>
        </p:txBody>
      </p:sp>
      <p:sp>
        <p:nvSpPr>
          <p:cNvPr id="89091" name="Rectangle 3"/>
          <p:cNvSpPr>
            <a:spLocks noGrp="1" noChangeArrowheads="1"/>
          </p:cNvSpPr>
          <p:nvPr>
            <p:ph type="body" idx="1"/>
          </p:nvPr>
        </p:nvSpPr>
        <p:spPr/>
        <p:txBody>
          <a:bodyPr/>
          <a:lstStyle/>
          <a:p>
            <a:r>
              <a:rPr lang="en-US" dirty="0"/>
              <a:t>Tingling</a:t>
            </a:r>
          </a:p>
          <a:p>
            <a:r>
              <a:rPr lang="en-US" dirty="0"/>
              <a:t>Warmth</a:t>
            </a:r>
          </a:p>
          <a:p>
            <a:r>
              <a:rPr lang="en-US" dirty="0"/>
              <a:t>Chest heaviness</a:t>
            </a:r>
          </a:p>
          <a:p>
            <a:r>
              <a:rPr lang="en-US" dirty="0"/>
              <a:t>Dizziness</a:t>
            </a:r>
          </a:p>
          <a:p>
            <a:r>
              <a:rPr lang="en-US" dirty="0"/>
              <a:t>Flushing</a:t>
            </a:r>
          </a:p>
          <a:p>
            <a:r>
              <a:rPr lang="en-US" dirty="0"/>
              <a:t>Neck and throat tightening</a:t>
            </a:r>
          </a:p>
          <a:p>
            <a:r>
              <a:rPr lang="en-US" dirty="0"/>
              <a:t>Somnolence</a:t>
            </a:r>
          </a:p>
          <a:p>
            <a:r>
              <a:rPr lang="en-US" sz="2400" dirty="0" smtClean="0"/>
              <a:t>Fatigue</a:t>
            </a:r>
          </a:p>
          <a:p>
            <a:r>
              <a:rPr lang="en-US" sz="2400" dirty="0" smtClean="0"/>
              <a:t>Dry mouth</a:t>
            </a:r>
          </a:p>
          <a:p>
            <a:r>
              <a:rPr lang="en-US" sz="2400" dirty="0" smtClean="0"/>
              <a:t>Nausea</a:t>
            </a:r>
          </a:p>
          <a:p>
            <a:endParaRPr lang="en-US" dirty="0"/>
          </a:p>
          <a:p>
            <a:endParaRPr lang="en-US" dirty="0"/>
          </a:p>
        </p:txBody>
      </p:sp>
      <p:pic>
        <p:nvPicPr>
          <p:cNvPr id="1027" name="Picture 3" descr="C:\Users\Dad\AppData\Local\Microsoft\Windows\Temporary Internet Files\Content.IE5\KL97YVUF\MC900001143[1].wmf"/>
          <p:cNvPicPr>
            <a:picLocks noChangeAspect="1" noChangeArrowheads="1"/>
          </p:cNvPicPr>
          <p:nvPr/>
        </p:nvPicPr>
        <p:blipFill>
          <a:blip r:embed="rId3" cstate="print"/>
          <a:srcRect/>
          <a:stretch>
            <a:fillRect/>
          </a:stretch>
        </p:blipFill>
        <p:spPr bwMode="auto">
          <a:xfrm>
            <a:off x="5943600" y="4191000"/>
            <a:ext cx="1293876" cy="186629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Headache triggers</a:t>
            </a:r>
            <a:endParaRPr lang="en-US" dirty="0"/>
          </a:p>
        </p:txBody>
      </p:sp>
      <p:pic>
        <p:nvPicPr>
          <p:cNvPr id="7" name="Content Placeholder 6" descr="images.jpg"/>
          <p:cNvPicPr>
            <a:picLocks noGrp="1" noChangeAspect="1"/>
          </p:cNvPicPr>
          <p:nvPr>
            <p:ph idx="1"/>
          </p:nvPr>
        </p:nvPicPr>
        <p:blipFill>
          <a:blip r:embed="rId2" cstate="print"/>
          <a:stretch>
            <a:fillRect/>
          </a:stretch>
        </p:blipFill>
        <p:spPr>
          <a:xfrm>
            <a:off x="3276600" y="2743200"/>
            <a:ext cx="3405188" cy="2278380"/>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 y="1371600"/>
            <a:ext cx="7924800" cy="5334000"/>
          </a:xfrm>
          <a:prstGeom prst="rect">
            <a:avLst/>
          </a:prstGeom>
          <a:noFill/>
          <a:ln w="9525">
            <a:noFill/>
            <a:miter lim="800000"/>
            <a:headEnd/>
            <a:tailEnd/>
          </a:ln>
          <a:effectLst/>
        </p:spPr>
      </p:pic>
      <p:sp>
        <p:nvSpPr>
          <p:cNvPr id="3" name="TextBox 2"/>
          <p:cNvSpPr txBox="1"/>
          <p:nvPr/>
        </p:nvSpPr>
        <p:spPr>
          <a:xfrm>
            <a:off x="3810000" y="4953000"/>
            <a:ext cx="1507144" cy="584775"/>
          </a:xfrm>
          <a:prstGeom prst="rect">
            <a:avLst/>
          </a:prstGeom>
          <a:noFill/>
        </p:spPr>
        <p:txBody>
          <a:bodyPr wrap="none" rtlCol="0">
            <a:spAutoFit/>
          </a:bodyPr>
          <a:lstStyle/>
          <a:p>
            <a:r>
              <a:rPr lang="en-US" sz="3200" dirty="0" smtClean="0">
                <a:solidFill>
                  <a:srgbClr val="C00000"/>
                </a:solidFill>
              </a:rPr>
              <a:t>obesity</a:t>
            </a:r>
            <a:endParaRPr lang="en-US" sz="3200" dirty="0">
              <a:solidFill>
                <a:srgbClr val="C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p:txBody>
          <a:bodyPr/>
          <a:lstStyle/>
          <a:p>
            <a:r>
              <a:rPr lang="en-US"/>
              <a:t>Other Therapies</a:t>
            </a:r>
          </a:p>
        </p:txBody>
      </p:sp>
      <p:sp>
        <p:nvSpPr>
          <p:cNvPr id="104453" name="Rectangle 5"/>
          <p:cNvSpPr>
            <a:spLocks noGrp="1" noChangeArrowheads="1"/>
          </p:cNvSpPr>
          <p:nvPr>
            <p:ph type="body" sz="half" idx="1"/>
          </p:nvPr>
        </p:nvSpPr>
        <p:spPr>
          <a:xfrm>
            <a:off x="457200" y="1600200"/>
            <a:ext cx="5105400" cy="4525963"/>
          </a:xfrm>
        </p:spPr>
        <p:txBody>
          <a:bodyPr>
            <a:normAutofit lnSpcReduction="10000"/>
          </a:bodyPr>
          <a:lstStyle/>
          <a:p>
            <a:r>
              <a:rPr lang="en-US" sz="2800" dirty="0" smtClean="0"/>
              <a:t>Biofeedback</a:t>
            </a:r>
          </a:p>
          <a:p>
            <a:r>
              <a:rPr lang="en-US" sz="2800" dirty="0" smtClean="0"/>
              <a:t>Cognitive behavior therapy</a:t>
            </a:r>
            <a:endParaRPr lang="en-US" sz="2800" dirty="0"/>
          </a:p>
          <a:p>
            <a:r>
              <a:rPr lang="en-US" sz="2800" dirty="0" smtClean="0"/>
              <a:t>Meditation &amp; relaxation</a:t>
            </a:r>
            <a:endParaRPr lang="en-US" sz="2800" dirty="0"/>
          </a:p>
          <a:p>
            <a:r>
              <a:rPr lang="en-US" sz="2800" dirty="0" smtClean="0"/>
              <a:t>Visualization</a:t>
            </a:r>
          </a:p>
          <a:p>
            <a:r>
              <a:rPr lang="en-US" sz="2800" dirty="0" smtClean="0"/>
              <a:t>Yoga</a:t>
            </a:r>
            <a:endParaRPr lang="en-US" sz="2800" dirty="0"/>
          </a:p>
          <a:p>
            <a:r>
              <a:rPr lang="en-US" sz="2800" dirty="0"/>
              <a:t>Exercise</a:t>
            </a:r>
          </a:p>
          <a:p>
            <a:r>
              <a:rPr lang="en-US" sz="2800" dirty="0" smtClean="0"/>
              <a:t>Therapeutic blocks</a:t>
            </a:r>
            <a:endParaRPr lang="en-US" sz="2800" dirty="0"/>
          </a:p>
          <a:p>
            <a:r>
              <a:rPr lang="en-US" sz="2800" dirty="0"/>
              <a:t>Massage</a:t>
            </a:r>
          </a:p>
          <a:p>
            <a:r>
              <a:rPr lang="en-US" sz="2800" dirty="0"/>
              <a:t>Acupuncture</a:t>
            </a:r>
          </a:p>
          <a:p>
            <a:endParaRPr lang="en-US" sz="2800" dirty="0"/>
          </a:p>
        </p:txBody>
      </p:sp>
      <p:pic>
        <p:nvPicPr>
          <p:cNvPr id="104455" name="Picture 7" descr="j0195666[1]"/>
          <p:cNvPicPr>
            <a:picLocks noGrp="1" noChangeAspect="1" noChangeArrowheads="1"/>
          </p:cNvPicPr>
          <p:nvPr>
            <p:ph sz="half" idx="2"/>
          </p:nvPr>
        </p:nvPicPr>
        <p:blipFill>
          <a:blip r:embed="rId3" cstate="print"/>
          <a:srcRect/>
          <a:stretch>
            <a:fillRect/>
          </a:stretch>
        </p:blipFill>
        <p:spPr>
          <a:xfrm>
            <a:off x="5943600" y="2286000"/>
            <a:ext cx="2273300" cy="2871788"/>
          </a:xfr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04453">
                                            <p:txEl>
                                              <p:pRg st="0" end="0"/>
                                            </p:txEl>
                                          </p:spTgt>
                                        </p:tgtEl>
                                        <p:attrNameLst>
                                          <p:attrName>style.fontStyle</p:attrName>
                                        </p:attrNameLst>
                                      </p:cBhvr>
                                      <p:to>
                                        <p:strVal val="normal"/>
                                      </p:to>
                                    </p:set>
                                    <p:set>
                                      <p:cBhvr override="childStyle">
                                        <p:cTn id="7" dur="indefinite"/>
                                        <p:tgtEl>
                                          <p:spTgt spid="104453">
                                            <p:txEl>
                                              <p:pRg st="0" end="0"/>
                                            </p:txEl>
                                          </p:spTgt>
                                        </p:tgtEl>
                                        <p:attrNameLst>
                                          <p:attrName>style.fontWeight</p:attrName>
                                        </p:attrNameLst>
                                      </p:cBhvr>
                                      <p:to>
                                        <p:strVal val="bold"/>
                                      </p:to>
                                    </p:set>
                                    <p:set>
                                      <p:cBhvr override="childStyle">
                                        <p:cTn id="8" dur="indefinite"/>
                                        <p:tgtEl>
                                          <p:spTgt spid="104453">
                                            <p:txEl>
                                              <p:pRg st="0" end="0"/>
                                            </p:txEl>
                                          </p:spTgt>
                                        </p:tgtEl>
                                        <p:attrNameLst>
                                          <p:attrName>style.textDecorationUnderline</p:attrName>
                                        </p:attrNameLst>
                                      </p:cBhvr>
                                      <p:to>
                                        <p:strVal val="fals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104453">
                                            <p:txEl>
                                              <p:pRg st="1" end="1"/>
                                            </p:txEl>
                                          </p:spTgt>
                                        </p:tgtEl>
                                        <p:attrNameLst>
                                          <p:attrName>style.fontStyle</p:attrName>
                                        </p:attrNameLst>
                                      </p:cBhvr>
                                      <p:to>
                                        <p:strVal val="normal"/>
                                      </p:to>
                                    </p:set>
                                    <p:set>
                                      <p:cBhvr override="childStyle">
                                        <p:cTn id="13" dur="indefinite"/>
                                        <p:tgtEl>
                                          <p:spTgt spid="104453">
                                            <p:txEl>
                                              <p:pRg st="1" end="1"/>
                                            </p:txEl>
                                          </p:spTgt>
                                        </p:tgtEl>
                                        <p:attrNameLst>
                                          <p:attrName>style.fontWeight</p:attrName>
                                        </p:attrNameLst>
                                      </p:cBhvr>
                                      <p:to>
                                        <p:strVal val="bold"/>
                                      </p:to>
                                    </p:set>
                                    <p:set>
                                      <p:cBhvr override="childStyle">
                                        <p:cTn id="14" dur="indefinite"/>
                                        <p:tgtEl>
                                          <p:spTgt spid="104453">
                                            <p:txEl>
                                              <p:pRg st="1" end="1"/>
                                            </p:txEl>
                                          </p:spTgt>
                                        </p:tgtEl>
                                        <p:attrNameLst>
                                          <p:attrName>style.textDecorationUnderline</p:attrName>
                                        </p:attrNameLst>
                                      </p:cBhvr>
                                      <p:to>
                                        <p:strVal val="false"/>
                                      </p:to>
                                    </p:set>
                                  </p:childTnLst>
                                </p:cTn>
                              </p:par>
                            </p:childTnLst>
                          </p:cTn>
                        </p:par>
                      </p:childTnLst>
                    </p:cTn>
                  </p:par>
                  <p:par>
                    <p:cTn id="15" fill="hold">
                      <p:stCondLst>
                        <p:cond delay="indefinite"/>
                      </p:stCondLst>
                      <p:childTnLst>
                        <p:par>
                          <p:cTn id="16" fill="hold">
                            <p:stCondLst>
                              <p:cond delay="0"/>
                            </p:stCondLst>
                            <p:childTnLst>
                              <p:par>
                                <p:cTn id="17" presetID="5" presetClass="emph" presetSubtype="1" nodeType="clickEffect">
                                  <p:stCondLst>
                                    <p:cond delay="0"/>
                                  </p:stCondLst>
                                  <p:childTnLst>
                                    <p:set>
                                      <p:cBhvr override="childStyle">
                                        <p:cTn id="18" dur="indefinite"/>
                                        <p:tgtEl>
                                          <p:spTgt spid="104453">
                                            <p:txEl>
                                              <p:pRg st="2" end="2"/>
                                            </p:txEl>
                                          </p:spTgt>
                                        </p:tgtEl>
                                        <p:attrNameLst>
                                          <p:attrName>style.fontStyle</p:attrName>
                                        </p:attrNameLst>
                                      </p:cBhvr>
                                      <p:to>
                                        <p:strVal val="normal"/>
                                      </p:to>
                                    </p:set>
                                    <p:set>
                                      <p:cBhvr override="childStyle">
                                        <p:cTn id="19" dur="indefinite"/>
                                        <p:tgtEl>
                                          <p:spTgt spid="104453">
                                            <p:txEl>
                                              <p:pRg st="2" end="2"/>
                                            </p:txEl>
                                          </p:spTgt>
                                        </p:tgtEl>
                                        <p:attrNameLst>
                                          <p:attrName>style.fontWeight</p:attrName>
                                        </p:attrNameLst>
                                      </p:cBhvr>
                                      <p:to>
                                        <p:strVal val="bold"/>
                                      </p:to>
                                    </p:set>
                                    <p:set>
                                      <p:cBhvr override="childStyle">
                                        <p:cTn id="20" dur="indefinite"/>
                                        <p:tgtEl>
                                          <p:spTgt spid="10445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normAutofit fontScale="90000"/>
          </a:bodyPr>
          <a:lstStyle/>
          <a:p>
            <a:r>
              <a:rPr lang="en-US" sz="4000"/>
              <a:t>Social/work/school Impact</a:t>
            </a:r>
            <a:br>
              <a:rPr lang="en-US" sz="4000"/>
            </a:br>
            <a:r>
              <a:rPr lang="en-US" sz="3200" i="1"/>
              <a:t>(over 3 months)</a:t>
            </a:r>
          </a:p>
        </p:txBody>
      </p:sp>
      <p:sp>
        <p:nvSpPr>
          <p:cNvPr id="118787" name="Rectangle 3"/>
          <p:cNvSpPr>
            <a:spLocks noGrp="1" noRot="1" noChangeArrowheads="1"/>
          </p:cNvSpPr>
          <p:nvPr>
            <p:ph type="body" idx="1"/>
          </p:nvPr>
        </p:nvSpPr>
        <p:spPr/>
        <p:txBody>
          <a:bodyPr/>
          <a:lstStyle/>
          <a:p>
            <a:pPr>
              <a:lnSpc>
                <a:spcPct val="90000"/>
              </a:lnSpc>
            </a:pPr>
            <a:r>
              <a:rPr lang="en-US" dirty="0"/>
              <a:t>25.3% Missed one day of work/school</a:t>
            </a:r>
          </a:p>
          <a:p>
            <a:pPr>
              <a:lnSpc>
                <a:spcPct val="90000"/>
              </a:lnSpc>
            </a:pPr>
            <a:r>
              <a:rPr lang="en-US" dirty="0"/>
              <a:t>28.1% Work/school productivity &lt;50%</a:t>
            </a:r>
          </a:p>
          <a:p>
            <a:pPr lvl="1">
              <a:lnSpc>
                <a:spcPct val="90000"/>
              </a:lnSpc>
            </a:pPr>
            <a:r>
              <a:rPr lang="en-US" dirty="0"/>
              <a:t>Average of 3 days lost work day equivalents</a:t>
            </a:r>
          </a:p>
          <a:p>
            <a:pPr>
              <a:lnSpc>
                <a:spcPct val="90000"/>
              </a:lnSpc>
            </a:pPr>
            <a:r>
              <a:rPr lang="en-US" dirty="0"/>
              <a:t>29.1% Missed family/social activity</a:t>
            </a:r>
          </a:p>
          <a:p>
            <a:pPr>
              <a:lnSpc>
                <a:spcPct val="90000"/>
              </a:lnSpc>
            </a:pPr>
            <a:r>
              <a:rPr lang="en-US" dirty="0"/>
              <a:t>47.7% Did no housework</a:t>
            </a:r>
          </a:p>
          <a:p>
            <a:pPr>
              <a:lnSpc>
                <a:spcPct val="90000"/>
              </a:lnSpc>
            </a:pPr>
            <a:endParaRPr lang="en-US" dirty="0"/>
          </a:p>
          <a:p>
            <a:pPr>
              <a:lnSpc>
                <a:spcPct val="90000"/>
              </a:lnSpc>
            </a:pPr>
            <a:endParaRPr lang="en-US" dirty="0"/>
          </a:p>
          <a:p>
            <a:pPr lvl="1">
              <a:lnSpc>
                <a:spcPct val="90000"/>
              </a:lnSpc>
              <a:buFont typeface="Wingdings" pitchFamily="2" charset="2"/>
              <a:buNone/>
            </a:pPr>
            <a:r>
              <a:rPr lang="en-US" i="1" dirty="0"/>
              <a:t>Lipton RB, Neurology 2007</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Swedishamerican</a:t>
            </a:r>
            <a:r>
              <a:rPr lang="en-US" dirty="0" smtClean="0"/>
              <a:t> </a:t>
            </a:r>
            <a:r>
              <a:rPr lang="en-US" dirty="0" err="1" smtClean="0"/>
              <a:t>neuro</a:t>
            </a:r>
            <a:r>
              <a:rPr lang="en-US" dirty="0" smtClean="0"/>
              <a:t> and headache center</a:t>
            </a:r>
            <a:endParaRPr lang="en-US" dirty="0"/>
          </a:p>
        </p:txBody>
      </p:sp>
      <p:sp>
        <p:nvSpPr>
          <p:cNvPr id="3" name="Content Placeholder 2"/>
          <p:cNvSpPr>
            <a:spLocks noGrp="1"/>
          </p:cNvSpPr>
          <p:nvPr>
            <p:ph idx="1"/>
          </p:nvPr>
        </p:nvSpPr>
        <p:spPr/>
        <p:txBody>
          <a:bodyPr/>
          <a:lstStyle/>
          <a:p>
            <a:r>
              <a:rPr lang="en-US" dirty="0" smtClean="0"/>
              <a:t>Jeffrey Royce MD, FAAFP, FAHS, Board certified </a:t>
            </a:r>
            <a:r>
              <a:rPr lang="en-US" dirty="0"/>
              <a:t>h</a:t>
            </a:r>
            <a:r>
              <a:rPr lang="en-US" dirty="0" smtClean="0"/>
              <a:t>eadache specialist</a:t>
            </a:r>
          </a:p>
          <a:p>
            <a:r>
              <a:rPr lang="en-US" dirty="0" smtClean="0"/>
              <a:t>Mary </a:t>
            </a:r>
            <a:r>
              <a:rPr lang="en-US" dirty="0" err="1" smtClean="0"/>
              <a:t>Zingre</a:t>
            </a:r>
            <a:r>
              <a:rPr lang="en-US" dirty="0" smtClean="0"/>
              <a:t> PA-C, Physician assistant</a:t>
            </a:r>
          </a:p>
          <a:p>
            <a:r>
              <a:rPr lang="en-US" dirty="0" err="1" smtClean="0"/>
              <a:t>Nesher</a:t>
            </a:r>
            <a:r>
              <a:rPr lang="en-US" dirty="0" smtClean="0"/>
              <a:t> </a:t>
            </a:r>
            <a:r>
              <a:rPr lang="en-US" dirty="0" err="1" smtClean="0"/>
              <a:t>Asner</a:t>
            </a:r>
            <a:r>
              <a:rPr lang="en-US" dirty="0" smtClean="0"/>
              <a:t> MD, Board certified neurosurgeon</a:t>
            </a:r>
            <a:endParaRPr lang="en-US" dirty="0"/>
          </a:p>
        </p:txBody>
      </p:sp>
      <p:pic>
        <p:nvPicPr>
          <p:cNvPr id="5" name="Picture 4" descr="Asner.JPG"/>
          <p:cNvPicPr>
            <a:picLocks noChangeAspect="1"/>
          </p:cNvPicPr>
          <p:nvPr/>
        </p:nvPicPr>
        <p:blipFill>
          <a:blip r:embed="rId2" cstate="print"/>
          <a:stretch>
            <a:fillRect/>
          </a:stretch>
        </p:blipFill>
        <p:spPr>
          <a:xfrm>
            <a:off x="6096000" y="4495800"/>
            <a:ext cx="1463040" cy="1828800"/>
          </a:xfrm>
          <a:prstGeom prst="rect">
            <a:avLst/>
          </a:prstGeom>
        </p:spPr>
      </p:pic>
      <p:pic>
        <p:nvPicPr>
          <p:cNvPr id="6" name="Picture 5" descr="Zingre PA-C_6819re_4x5.jpg"/>
          <p:cNvPicPr>
            <a:picLocks noChangeAspect="1"/>
          </p:cNvPicPr>
          <p:nvPr/>
        </p:nvPicPr>
        <p:blipFill>
          <a:blip r:embed="rId3" cstate="print"/>
          <a:stretch>
            <a:fillRect/>
          </a:stretch>
        </p:blipFill>
        <p:spPr>
          <a:xfrm>
            <a:off x="3962400" y="4495800"/>
            <a:ext cx="1463040" cy="1828800"/>
          </a:xfrm>
          <a:prstGeom prst="rect">
            <a:avLst/>
          </a:prstGeom>
        </p:spPr>
      </p:pic>
      <p:pic>
        <p:nvPicPr>
          <p:cNvPr id="7" name="Picture 6" descr="Royce 09.jpg"/>
          <p:cNvPicPr>
            <a:picLocks noChangeAspect="1"/>
          </p:cNvPicPr>
          <p:nvPr/>
        </p:nvPicPr>
        <p:blipFill>
          <a:blip r:embed="rId4" cstate="print"/>
          <a:stretch>
            <a:fillRect/>
          </a:stretch>
        </p:blipFill>
        <p:spPr>
          <a:xfrm>
            <a:off x="1905000" y="4495800"/>
            <a:ext cx="1463040" cy="1828800"/>
          </a:xfrm>
          <a:prstGeom prst="rect">
            <a:avLst/>
          </a:prstGeom>
        </p:spPr>
      </p:pic>
      <p:pic>
        <p:nvPicPr>
          <p:cNvPr id="1026" name="Picture 2" descr="C:\Users\Dad\AppData\Local\Microsoft\Windows\Temporary Internet Files\Content.IE5\JPD73O5S\MC900305579[1].wmf"/>
          <p:cNvPicPr>
            <a:picLocks noChangeAspect="1" noChangeArrowheads="1"/>
          </p:cNvPicPr>
          <p:nvPr/>
        </p:nvPicPr>
        <p:blipFill>
          <a:blip r:embed="rId5" cstate="print"/>
          <a:srcRect/>
          <a:stretch>
            <a:fillRect/>
          </a:stretch>
        </p:blipFill>
        <p:spPr bwMode="auto">
          <a:xfrm>
            <a:off x="0" y="4499458"/>
            <a:ext cx="1813255" cy="1825142"/>
          </a:xfrm>
          <a:prstGeom prst="rect">
            <a:avLst/>
          </a:prstGeom>
          <a:noFill/>
        </p:spPr>
      </p:pic>
    </p:spTree>
    <p:extLst>
      <p:ext uri="{BB962C8B-B14F-4D97-AF65-F5344CB8AC3E}">
        <p14:creationId xmlns:p14="http://schemas.microsoft.com/office/powerpoint/2010/main" val="610114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026"/>
                                        </p:tgtEl>
                                        <p:attrNameLst>
                                          <p:attrName>ppt_w</p:attrName>
                                        </p:attrNameLst>
                                      </p:cBhvr>
                                      <p:tavLst>
                                        <p:tav tm="0">
                                          <p:val>
                                            <p:strVal val="#ppt_w*.05"/>
                                          </p:val>
                                        </p:tav>
                                        <p:tav tm="100000">
                                          <p:val>
                                            <p:strVal val="#ppt_w"/>
                                          </p:val>
                                        </p:tav>
                                      </p:tavLst>
                                    </p:anim>
                                    <p:anim calcmode="lin" valueType="num">
                                      <p:cBhvr>
                                        <p:cTn id="10" dur="2000" fill="hold"/>
                                        <p:tgtEl>
                                          <p:spTgt spid="102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02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with Migraine:  </a:t>
            </a:r>
            <a:r>
              <a:rPr lang="en-US" cap="none" dirty="0" smtClean="0"/>
              <a:t>Missed school days</a:t>
            </a:r>
            <a:endParaRPr lang="en-US" cap="none" dirty="0"/>
          </a:p>
        </p:txBody>
      </p:sp>
      <p:sp>
        <p:nvSpPr>
          <p:cNvPr id="3" name="Content Placeholder 2"/>
          <p:cNvSpPr>
            <a:spLocks noGrp="1"/>
          </p:cNvSpPr>
          <p:nvPr>
            <p:ph idx="1"/>
          </p:nvPr>
        </p:nvSpPr>
        <p:spPr/>
        <p:txBody>
          <a:bodyPr/>
          <a:lstStyle/>
          <a:p>
            <a:r>
              <a:rPr lang="en-US" sz="2800" dirty="0" smtClean="0"/>
              <a:t>2.75 million school days missed per year</a:t>
            </a:r>
          </a:p>
          <a:p>
            <a:endParaRPr lang="en-US" dirty="0" smtClean="0"/>
          </a:p>
          <a:p>
            <a:pPr>
              <a:buNone/>
            </a:pPr>
            <a:endParaRPr lang="en-US" dirty="0" smtClean="0"/>
          </a:p>
          <a:p>
            <a:pPr>
              <a:buNone/>
            </a:pPr>
            <a:r>
              <a:rPr lang="en-US" sz="1800" i="1" dirty="0" err="1" smtClean="0"/>
              <a:t>Stang</a:t>
            </a:r>
            <a:r>
              <a:rPr lang="en-US" sz="1800" i="1" dirty="0" smtClean="0"/>
              <a:t> PE and </a:t>
            </a:r>
            <a:r>
              <a:rPr lang="en-US" sz="1800" i="1" dirty="0" err="1" smtClean="0"/>
              <a:t>Osterhaus</a:t>
            </a:r>
            <a:r>
              <a:rPr lang="en-US" sz="1800" i="1" dirty="0" smtClean="0"/>
              <a:t> JT.  Headache  1993;33</a:t>
            </a:r>
          </a:p>
          <a:p>
            <a:pPr>
              <a:buNone/>
            </a:pPr>
            <a:r>
              <a:rPr lang="en-US" sz="1800" i="1" dirty="0" smtClean="0"/>
              <a:t>Cady RK Headache 1996;7</a:t>
            </a:r>
            <a:endParaRPr lang="en-US" sz="1800" i="1" dirty="0"/>
          </a:p>
        </p:txBody>
      </p:sp>
      <p:pic>
        <p:nvPicPr>
          <p:cNvPr id="1029" name="Picture 5" descr="C:\Users\Dad\AppData\Local\Microsoft\Windows\Temporary Internet Files\Content.IE5\0OEPN0GS\MC900445736[1].wmf"/>
          <p:cNvPicPr>
            <a:picLocks noChangeAspect="1" noChangeArrowheads="1"/>
          </p:cNvPicPr>
          <p:nvPr/>
        </p:nvPicPr>
        <p:blipFill>
          <a:blip r:embed="rId2" cstate="print"/>
          <a:srcRect/>
          <a:stretch>
            <a:fillRect/>
          </a:stretch>
        </p:blipFill>
        <p:spPr bwMode="auto">
          <a:xfrm>
            <a:off x="6019800" y="2438400"/>
            <a:ext cx="1188720" cy="293886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migraine</a:t>
            </a:r>
            <a:endParaRPr lang="en-US" dirty="0"/>
          </a:p>
        </p:txBody>
      </p:sp>
      <p:sp>
        <p:nvSpPr>
          <p:cNvPr id="3" name="Content Placeholder 2"/>
          <p:cNvSpPr>
            <a:spLocks noGrp="1"/>
          </p:cNvSpPr>
          <p:nvPr>
            <p:ph idx="1"/>
          </p:nvPr>
        </p:nvSpPr>
        <p:spPr/>
        <p:txBody>
          <a:bodyPr/>
          <a:lstStyle/>
          <a:p>
            <a:r>
              <a:rPr lang="en-US" dirty="0" smtClean="0"/>
              <a:t>Up to 12% of school children aged 3 to 15 years with recurrent attacks of abdominal pain</a:t>
            </a:r>
          </a:p>
          <a:p>
            <a:r>
              <a:rPr lang="en-US" dirty="0" smtClean="0"/>
              <a:t>Peak age of onset 10 years</a:t>
            </a:r>
          </a:p>
          <a:p>
            <a:r>
              <a:rPr lang="en-US" dirty="0" smtClean="0"/>
              <a:t>The pain is midline, </a:t>
            </a:r>
            <a:r>
              <a:rPr lang="en-US" dirty="0" err="1" smtClean="0"/>
              <a:t>periumbilical</a:t>
            </a:r>
            <a:r>
              <a:rPr lang="en-US" dirty="0" smtClean="0"/>
              <a:t> and poorly localized</a:t>
            </a:r>
          </a:p>
          <a:p>
            <a:r>
              <a:rPr lang="en-US" dirty="0" smtClean="0"/>
              <a:t>The character is dull or sore</a:t>
            </a:r>
          </a:p>
          <a:p>
            <a:r>
              <a:rPr lang="en-US" dirty="0" smtClean="0"/>
              <a:t>Severity is mild to moderate lasting 2-72 hours</a:t>
            </a:r>
          </a:p>
          <a:p>
            <a:r>
              <a:rPr lang="en-US" dirty="0" smtClean="0"/>
              <a:t>Complete resolution between attacks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Abdominal migraine</a:t>
            </a:r>
            <a:endParaRPr lang="en-US" dirty="0"/>
          </a:p>
        </p:txBody>
      </p:sp>
      <p:sp>
        <p:nvSpPr>
          <p:cNvPr id="3" name="Content Placeholder 2"/>
          <p:cNvSpPr>
            <a:spLocks noGrp="1"/>
          </p:cNvSpPr>
          <p:nvPr>
            <p:ph idx="1"/>
          </p:nvPr>
        </p:nvSpPr>
        <p:spPr>
          <a:xfrm>
            <a:off x="457200" y="1609416"/>
            <a:ext cx="7696200" cy="4846320"/>
          </a:xfrm>
        </p:spPr>
        <p:txBody>
          <a:bodyPr/>
          <a:lstStyle/>
          <a:p>
            <a:r>
              <a:rPr lang="en-US" dirty="0" smtClean="0"/>
              <a:t>Associated features</a:t>
            </a:r>
          </a:p>
          <a:p>
            <a:pPr lvl="1"/>
            <a:r>
              <a:rPr lang="en-US" dirty="0" smtClean="0"/>
              <a:t>Pallor</a:t>
            </a:r>
          </a:p>
          <a:p>
            <a:pPr lvl="1"/>
            <a:r>
              <a:rPr lang="en-US" dirty="0" smtClean="0"/>
              <a:t>Lethargy</a:t>
            </a:r>
          </a:p>
          <a:p>
            <a:pPr lvl="1"/>
            <a:r>
              <a:rPr lang="en-US" dirty="0" smtClean="0"/>
              <a:t>Anorexia</a:t>
            </a:r>
          </a:p>
          <a:p>
            <a:pPr lvl="1"/>
            <a:r>
              <a:rPr lang="en-US" dirty="0" smtClean="0"/>
              <a:t>Nausea, vomiting (less common)</a:t>
            </a:r>
          </a:p>
          <a:p>
            <a:r>
              <a:rPr lang="en-US" dirty="0" smtClean="0"/>
              <a:t>Headache attacks occur later in life for 31-50%</a:t>
            </a:r>
          </a:p>
          <a:p>
            <a:r>
              <a:rPr lang="en-US" dirty="0" smtClean="0"/>
              <a:t>1/3 have attacks in adolescence or early adult life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Concussion</a:t>
            </a:r>
            <a:endParaRPr lang="en-US" dirty="0"/>
          </a:p>
        </p:txBody>
      </p:sp>
      <p:pic>
        <p:nvPicPr>
          <p:cNvPr id="4" name="Content Placeholder 3" descr="images.jpg"/>
          <p:cNvPicPr>
            <a:picLocks noGrp="1" noChangeAspect="1"/>
          </p:cNvPicPr>
          <p:nvPr>
            <p:ph idx="1"/>
          </p:nvPr>
        </p:nvPicPr>
        <p:blipFill>
          <a:blip r:embed="rId2" cstate="print"/>
          <a:stretch>
            <a:fillRect/>
          </a:stretch>
        </p:blipFill>
        <p:spPr>
          <a:xfrm>
            <a:off x="2590800" y="2003425"/>
            <a:ext cx="3787775" cy="3787775"/>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Stats:  Epidemiology</a:t>
            </a:r>
            <a:endParaRPr lang="en-US" dirty="0"/>
          </a:p>
        </p:txBody>
      </p:sp>
      <p:sp>
        <p:nvSpPr>
          <p:cNvPr id="3" name="Content Placeholder 2"/>
          <p:cNvSpPr>
            <a:spLocks noGrp="1"/>
          </p:cNvSpPr>
          <p:nvPr>
            <p:ph idx="1"/>
          </p:nvPr>
        </p:nvSpPr>
        <p:spPr/>
        <p:txBody>
          <a:bodyPr>
            <a:normAutofit/>
          </a:bodyPr>
          <a:lstStyle/>
          <a:p>
            <a:r>
              <a:rPr lang="en-US" dirty="0" smtClean="0"/>
              <a:t>Estimated 1.6 to 3.8 million sports related traumatic brain injuries/year in the US</a:t>
            </a:r>
          </a:p>
          <a:p>
            <a:r>
              <a:rPr lang="en-US" dirty="0" smtClean="0"/>
              <a:t>Half of the concussions are not noticed and unreported</a:t>
            </a:r>
          </a:p>
          <a:p>
            <a:r>
              <a:rPr lang="en-US" dirty="0" smtClean="0"/>
              <a:t>Concussions account for 9-13% of all sports related injuries</a:t>
            </a:r>
          </a:p>
        </p:txBody>
      </p:sp>
    </p:spTree>
    <p:extLst>
      <p:ext uri="{BB962C8B-B14F-4D97-AF65-F5344CB8AC3E}">
        <p14:creationId xmlns:p14="http://schemas.microsoft.com/office/powerpoint/2010/main" val="3226519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Concussion definition</a:t>
            </a:r>
            <a:endParaRPr lang="en-US" dirty="0"/>
          </a:p>
        </p:txBody>
      </p:sp>
      <p:sp>
        <p:nvSpPr>
          <p:cNvPr id="3" name="Content Placeholder 2"/>
          <p:cNvSpPr>
            <a:spLocks noGrp="1"/>
          </p:cNvSpPr>
          <p:nvPr>
            <p:ph idx="1"/>
          </p:nvPr>
        </p:nvSpPr>
        <p:spPr/>
        <p:txBody>
          <a:bodyPr/>
          <a:lstStyle/>
          <a:p>
            <a:r>
              <a:rPr lang="en-US" dirty="0" smtClean="0"/>
              <a:t>Complex neurologic changes affecting the brain induced by trauma.</a:t>
            </a:r>
          </a:p>
          <a:p>
            <a:r>
              <a:rPr lang="en-US" dirty="0" smtClean="0"/>
              <a:t>Caused by a direct blow to the: </a:t>
            </a:r>
          </a:p>
          <a:p>
            <a:pPr lvl="1"/>
            <a:r>
              <a:rPr lang="en-US" dirty="0" smtClean="0"/>
              <a:t>head itself </a:t>
            </a:r>
            <a:r>
              <a:rPr lang="en-US" i="1" dirty="0" smtClean="0"/>
              <a:t>or</a:t>
            </a:r>
          </a:p>
          <a:p>
            <a:pPr lvl="1"/>
            <a:r>
              <a:rPr lang="en-US" dirty="0" smtClean="0"/>
              <a:t>the body with traumatic forces transferred to the head</a:t>
            </a:r>
          </a:p>
          <a:p>
            <a:r>
              <a:rPr lang="en-US" dirty="0" smtClean="0"/>
              <a:t>Most do </a:t>
            </a:r>
            <a:r>
              <a:rPr lang="en-US" dirty="0" smtClean="0">
                <a:solidFill>
                  <a:srgbClr val="FF0000"/>
                </a:solidFill>
              </a:rPr>
              <a:t>not</a:t>
            </a:r>
            <a:r>
              <a:rPr lang="en-US" dirty="0" smtClean="0"/>
              <a:t> involve loss of consciousness</a:t>
            </a:r>
          </a:p>
          <a:p>
            <a:r>
              <a:rPr lang="en-US" dirty="0" smtClean="0"/>
              <a:t>Mild end of the traumatic brain injury spectrum.</a:t>
            </a:r>
          </a:p>
          <a:p>
            <a:endParaRPr lang="en-US" dirty="0"/>
          </a:p>
        </p:txBody>
      </p:sp>
    </p:spTree>
    <p:extLst>
      <p:ext uri="{BB962C8B-B14F-4D97-AF65-F5344CB8AC3E}">
        <p14:creationId xmlns:p14="http://schemas.microsoft.com/office/powerpoint/2010/main" val="155648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Symptoms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Headache </a:t>
            </a:r>
          </a:p>
          <a:p>
            <a:r>
              <a:rPr lang="en-US" dirty="0" smtClean="0"/>
              <a:t>Nausea</a:t>
            </a:r>
          </a:p>
          <a:p>
            <a:r>
              <a:rPr lang="en-US" dirty="0" smtClean="0"/>
              <a:t>Vomiting</a:t>
            </a:r>
          </a:p>
          <a:p>
            <a:r>
              <a:rPr lang="en-US" dirty="0" smtClean="0"/>
              <a:t>Balance problems</a:t>
            </a:r>
          </a:p>
          <a:p>
            <a:r>
              <a:rPr lang="en-US" dirty="0" smtClean="0"/>
              <a:t>Dizziness</a:t>
            </a:r>
          </a:p>
          <a:p>
            <a:r>
              <a:rPr lang="en-US" dirty="0" smtClean="0"/>
              <a:t>Visual problems</a:t>
            </a:r>
          </a:p>
          <a:p>
            <a:r>
              <a:rPr lang="en-US" dirty="0" smtClean="0"/>
              <a:t>Fatigue</a:t>
            </a:r>
          </a:p>
          <a:p>
            <a:r>
              <a:rPr lang="en-US" dirty="0" smtClean="0"/>
              <a:t>Sensitivity to light</a:t>
            </a:r>
          </a:p>
          <a:p>
            <a:r>
              <a:rPr lang="en-US" dirty="0" smtClean="0"/>
              <a:t>Sensitivity to sound</a:t>
            </a:r>
          </a:p>
          <a:p>
            <a:r>
              <a:rPr lang="en-US" dirty="0" smtClean="0"/>
              <a:t>Numbness/tingling</a:t>
            </a:r>
            <a:endParaRPr lang="en-US" dirty="0"/>
          </a:p>
        </p:txBody>
      </p:sp>
      <p:pic>
        <p:nvPicPr>
          <p:cNvPr id="2050" name="Picture 2" descr="C:\Users\Dad\AppData\Local\Microsoft\Windows\Temporary Internet Files\Content.IE5\0XM7LYME\MC900332578[1].wmf"/>
          <p:cNvPicPr>
            <a:picLocks noGrp="1" noChangeAspect="1" noChangeArrowheads="1"/>
          </p:cNvPicPr>
          <p:nvPr>
            <p:ph sz="half" idx="2"/>
          </p:nvPr>
        </p:nvPicPr>
        <p:blipFill>
          <a:blip r:embed="rId2" cstate="print"/>
          <a:srcRect/>
          <a:stretch>
            <a:fillRect/>
          </a:stretch>
        </p:blipFill>
        <p:spPr bwMode="auto">
          <a:xfrm>
            <a:off x="5847283" y="3054102"/>
            <a:ext cx="1640434" cy="1862633"/>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Symptoms</a:t>
            </a:r>
            <a:endParaRPr lang="en-US" dirty="0"/>
          </a:p>
        </p:txBody>
      </p:sp>
      <p:sp>
        <p:nvSpPr>
          <p:cNvPr id="3" name="Content Placeholder 2"/>
          <p:cNvSpPr>
            <a:spLocks noGrp="1"/>
          </p:cNvSpPr>
          <p:nvPr>
            <p:ph sz="half" idx="1"/>
          </p:nvPr>
        </p:nvSpPr>
        <p:spPr/>
        <p:txBody>
          <a:bodyPr/>
          <a:lstStyle/>
          <a:p>
            <a:r>
              <a:rPr lang="en-US" dirty="0" smtClean="0"/>
              <a:t>Feeling mentally foggy</a:t>
            </a:r>
          </a:p>
          <a:p>
            <a:r>
              <a:rPr lang="en-US" dirty="0" smtClean="0"/>
              <a:t>Feeling slowed down</a:t>
            </a:r>
          </a:p>
          <a:p>
            <a:r>
              <a:rPr lang="en-US" dirty="0" smtClean="0"/>
              <a:t>Difficulty concentrating</a:t>
            </a:r>
          </a:p>
          <a:p>
            <a:r>
              <a:rPr lang="en-US" dirty="0" smtClean="0"/>
              <a:t>Difficulty remembering</a:t>
            </a:r>
            <a:endParaRPr lang="en-US" dirty="0"/>
          </a:p>
        </p:txBody>
      </p:sp>
      <p:sp>
        <p:nvSpPr>
          <p:cNvPr id="4" name="Content Placeholder 3"/>
          <p:cNvSpPr>
            <a:spLocks noGrp="1"/>
          </p:cNvSpPr>
          <p:nvPr>
            <p:ph sz="half" idx="2"/>
          </p:nvPr>
        </p:nvSpPr>
        <p:spPr/>
        <p:txBody>
          <a:bodyPr/>
          <a:lstStyle/>
          <a:p>
            <a:endParaRPr lang="en-US" dirty="0"/>
          </a:p>
        </p:txBody>
      </p:sp>
      <p:pic>
        <p:nvPicPr>
          <p:cNvPr id="3074" name="Picture 2" descr="C:\Users\Dad\AppData\Local\Microsoft\Windows\Temporary Internet Files\Content.IE5\GEQP1DW8\MC900048774[1].wmf"/>
          <p:cNvPicPr>
            <a:picLocks noChangeAspect="1" noChangeArrowheads="1"/>
          </p:cNvPicPr>
          <p:nvPr/>
        </p:nvPicPr>
        <p:blipFill>
          <a:blip r:embed="rId2" cstate="print"/>
          <a:srcRect/>
          <a:stretch>
            <a:fillRect/>
          </a:stretch>
        </p:blipFill>
        <p:spPr bwMode="auto">
          <a:xfrm>
            <a:off x="5867399" y="3276600"/>
            <a:ext cx="1951263" cy="19812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symptoms</a:t>
            </a:r>
            <a:endParaRPr lang="en-US" dirty="0"/>
          </a:p>
        </p:txBody>
      </p:sp>
      <p:sp>
        <p:nvSpPr>
          <p:cNvPr id="3" name="Content Placeholder 2"/>
          <p:cNvSpPr>
            <a:spLocks noGrp="1"/>
          </p:cNvSpPr>
          <p:nvPr>
            <p:ph sz="half" idx="1"/>
          </p:nvPr>
        </p:nvSpPr>
        <p:spPr/>
        <p:txBody>
          <a:bodyPr/>
          <a:lstStyle/>
          <a:p>
            <a:r>
              <a:rPr lang="en-US" dirty="0" smtClean="0"/>
              <a:t>Irritability</a:t>
            </a:r>
          </a:p>
          <a:p>
            <a:r>
              <a:rPr lang="en-US" dirty="0" smtClean="0"/>
              <a:t>Sadness</a:t>
            </a:r>
          </a:p>
          <a:p>
            <a:r>
              <a:rPr lang="en-US" dirty="0" smtClean="0"/>
              <a:t>More emotional</a:t>
            </a:r>
          </a:p>
          <a:p>
            <a:r>
              <a:rPr lang="en-US" dirty="0" smtClean="0"/>
              <a:t>Nervousness</a:t>
            </a:r>
            <a:endParaRPr lang="en-US" dirty="0"/>
          </a:p>
        </p:txBody>
      </p:sp>
      <p:pic>
        <p:nvPicPr>
          <p:cNvPr id="4098" name="Picture 2" descr="C:\Users\Dad\AppData\Local\Microsoft\Windows\Temporary Internet Files\Content.IE5\KL97YVUF\MC900440641[1].wmf"/>
          <p:cNvPicPr>
            <a:picLocks noGrp="1" noChangeAspect="1" noChangeArrowheads="1"/>
          </p:cNvPicPr>
          <p:nvPr>
            <p:ph sz="half" idx="2"/>
          </p:nvPr>
        </p:nvPicPr>
        <p:blipFill>
          <a:blip r:embed="rId2" cstate="print"/>
          <a:srcRect/>
          <a:stretch>
            <a:fillRect/>
          </a:stretch>
        </p:blipFill>
        <p:spPr bwMode="auto">
          <a:xfrm>
            <a:off x="5181600" y="3962400"/>
            <a:ext cx="2186781" cy="218678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symptoms</a:t>
            </a:r>
            <a:endParaRPr lang="en-US" dirty="0"/>
          </a:p>
        </p:txBody>
      </p:sp>
      <p:sp>
        <p:nvSpPr>
          <p:cNvPr id="3" name="Content Placeholder 2"/>
          <p:cNvSpPr>
            <a:spLocks noGrp="1"/>
          </p:cNvSpPr>
          <p:nvPr>
            <p:ph sz="half" idx="1"/>
          </p:nvPr>
        </p:nvSpPr>
        <p:spPr/>
        <p:txBody>
          <a:bodyPr/>
          <a:lstStyle/>
          <a:p>
            <a:r>
              <a:rPr lang="en-US" dirty="0" smtClean="0"/>
              <a:t>Drowsiness</a:t>
            </a:r>
          </a:p>
          <a:p>
            <a:r>
              <a:rPr lang="en-US" dirty="0" smtClean="0"/>
              <a:t>Sleeping less than usual</a:t>
            </a:r>
          </a:p>
          <a:p>
            <a:r>
              <a:rPr lang="en-US" dirty="0" smtClean="0"/>
              <a:t>Sleeping more than usual</a:t>
            </a:r>
          </a:p>
          <a:p>
            <a:r>
              <a:rPr lang="en-US" dirty="0" smtClean="0"/>
              <a:t>Trouble falling asleep</a:t>
            </a:r>
          </a:p>
        </p:txBody>
      </p:sp>
      <p:sp>
        <p:nvSpPr>
          <p:cNvPr id="4" name="Content Placeholder 3"/>
          <p:cNvSpPr>
            <a:spLocks noGrp="1"/>
          </p:cNvSpPr>
          <p:nvPr>
            <p:ph sz="half" idx="2"/>
          </p:nvPr>
        </p:nvSpPr>
        <p:spPr/>
        <p:txBody>
          <a:bodyPr/>
          <a:lstStyle/>
          <a:p>
            <a:endParaRPr lang="en-US" dirty="0"/>
          </a:p>
        </p:txBody>
      </p:sp>
      <p:pic>
        <p:nvPicPr>
          <p:cNvPr id="5124" name="Picture 4" descr="C:\Users\Dad\AppData\Local\Microsoft\Windows\Temporary Internet Files\Content.IE5\SU2OJPNH\MC900368632[1].wmf"/>
          <p:cNvPicPr>
            <a:picLocks noChangeAspect="1" noChangeArrowheads="1"/>
          </p:cNvPicPr>
          <p:nvPr/>
        </p:nvPicPr>
        <p:blipFill>
          <a:blip r:embed="rId2" cstate="print"/>
          <a:srcRect/>
          <a:stretch>
            <a:fillRect/>
          </a:stretch>
        </p:blipFill>
        <p:spPr bwMode="auto">
          <a:xfrm>
            <a:off x="5257800" y="4343400"/>
            <a:ext cx="2250831" cy="1524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Epidemiology</a:t>
            </a:r>
          </a:p>
          <a:p>
            <a:r>
              <a:rPr lang="en-US" dirty="0" smtClean="0"/>
              <a:t>Migraine and the primary headaches </a:t>
            </a:r>
          </a:p>
          <a:p>
            <a:r>
              <a:rPr lang="en-US" dirty="0"/>
              <a:t>Red flags</a:t>
            </a:r>
          </a:p>
          <a:p>
            <a:r>
              <a:rPr lang="en-US" smtClean="0"/>
              <a:t>Acute headache </a:t>
            </a:r>
            <a:r>
              <a:rPr lang="en-US" dirty="0" smtClean="0"/>
              <a:t>treatment</a:t>
            </a:r>
          </a:p>
          <a:p>
            <a:r>
              <a:rPr lang="en-US" dirty="0" smtClean="0"/>
              <a:t>Impact of headache</a:t>
            </a:r>
          </a:p>
          <a:p>
            <a:r>
              <a:rPr lang="en-US" dirty="0" smtClean="0"/>
              <a:t>Abdominal migraine</a:t>
            </a:r>
          </a:p>
          <a:p>
            <a:r>
              <a:rPr lang="en-US" dirty="0" smtClean="0"/>
              <a:t>Concussion and headache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concussion</a:t>
            </a:r>
            <a:endParaRPr lang="en-US" dirty="0"/>
          </a:p>
        </p:txBody>
      </p:sp>
      <p:sp>
        <p:nvSpPr>
          <p:cNvPr id="3" name="Content Placeholder 2"/>
          <p:cNvSpPr>
            <a:spLocks noGrp="1"/>
          </p:cNvSpPr>
          <p:nvPr>
            <p:ph idx="1"/>
          </p:nvPr>
        </p:nvSpPr>
        <p:spPr/>
        <p:txBody>
          <a:bodyPr/>
          <a:lstStyle/>
          <a:p>
            <a:r>
              <a:rPr lang="en-US" dirty="0" smtClean="0"/>
              <a:t>Physical and cognitive rest</a:t>
            </a:r>
          </a:p>
          <a:p>
            <a:r>
              <a:rPr lang="en-US" dirty="0" smtClean="0"/>
              <a:t>Limit exposure to bright screens</a:t>
            </a:r>
          </a:p>
          <a:p>
            <a:pPr lvl="1"/>
            <a:r>
              <a:rPr lang="en-US" dirty="0" smtClean="0"/>
              <a:t>Television</a:t>
            </a:r>
          </a:p>
          <a:p>
            <a:pPr lvl="1"/>
            <a:r>
              <a:rPr lang="en-US" dirty="0" smtClean="0"/>
              <a:t>Cell phone</a:t>
            </a:r>
          </a:p>
          <a:p>
            <a:pPr lvl="1"/>
            <a:r>
              <a:rPr lang="en-US" dirty="0" smtClean="0"/>
              <a:t>Computer</a:t>
            </a:r>
          </a:p>
          <a:p>
            <a:r>
              <a:rPr lang="en-US" dirty="0" smtClean="0"/>
              <a:t>Lighter work or school load</a:t>
            </a:r>
          </a:p>
          <a:p>
            <a:r>
              <a:rPr lang="en-US" dirty="0" smtClean="0"/>
              <a:t>Minimal medications</a:t>
            </a:r>
          </a:p>
          <a:p>
            <a:r>
              <a:rPr lang="en-US" dirty="0" smtClean="0"/>
              <a:t>Encourage good sleep hygiene</a:t>
            </a:r>
            <a:endParaRPr lang="en-US" dirty="0"/>
          </a:p>
        </p:txBody>
      </p:sp>
      <p:pic>
        <p:nvPicPr>
          <p:cNvPr id="1026" name="Picture 2" descr="C:\Users\Dad\AppData\Local\Microsoft\Windows\Temporary Internet Files\Content.IE5\GEQP1DW8\MC900432565[1].png"/>
          <p:cNvPicPr>
            <a:picLocks noChangeAspect="1" noChangeArrowheads="1"/>
          </p:cNvPicPr>
          <p:nvPr/>
        </p:nvPicPr>
        <p:blipFill>
          <a:blip r:embed="rId2" cstate="print"/>
          <a:srcRect/>
          <a:stretch>
            <a:fillRect/>
          </a:stretch>
        </p:blipFill>
        <p:spPr bwMode="auto">
          <a:xfrm>
            <a:off x="5029200" y="2819400"/>
            <a:ext cx="1828572" cy="182857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from="(-#ppt_w/2)" to="(#ppt_x)" calcmode="lin" valueType="num">
                                      <p:cBhvr>
                                        <p:cTn id="21" dur="600" fill="hold">
                                          <p:stCondLst>
                                            <p:cond delay="0"/>
                                          </p:stCondLst>
                                        </p:cTn>
                                        <p:tgtEl>
                                          <p:spTgt spid="1026"/>
                                        </p:tgtEl>
                                        <p:attrNameLst>
                                          <p:attrName>ppt_x</p:attrName>
                                        </p:attrNameLst>
                                      </p:cBhvr>
                                    </p:anim>
                                    <p:anim from="0" to="-1.0" calcmode="lin" valueType="num">
                                      <p:cBhvr>
                                        <p:cTn id="22" dur="200" decel="50000" autoRev="1" fill="hold">
                                          <p:stCondLst>
                                            <p:cond delay="600"/>
                                          </p:stCondLst>
                                        </p:cTn>
                                        <p:tgtEl>
                                          <p:spTgt spid="1026"/>
                                        </p:tgtEl>
                                        <p:attrNameLst>
                                          <p:attrName>xshear</p:attrName>
                                        </p:attrNameLst>
                                      </p:cBhvr>
                                    </p:anim>
                                    <p:animScale>
                                      <p:cBhvr>
                                        <p:cTn id="23" dur="200" decel="100000" autoRev="1" fill="hold">
                                          <p:stCondLst>
                                            <p:cond delay="600"/>
                                          </p:stCondLst>
                                        </p:cTn>
                                        <p:tgtEl>
                                          <p:spTgt spid="1026"/>
                                        </p:tgtEl>
                                      </p:cBhvr>
                                      <p:from x="100000" y="100000"/>
                                      <p:to x="80000" y="100000"/>
                                    </p:animScale>
                                    <p:anim by="(#ppt_h/3+#ppt_w*0.1)" calcmode="lin" valueType="num">
                                      <p:cBhvr additive="sum">
                                        <p:cTn id="24" dur="200" decel="100000" autoRev="1" fill="hold">
                                          <p:stCondLst>
                                            <p:cond delay="600"/>
                                          </p:stCondLst>
                                        </p:cTn>
                                        <p:tgtEl>
                                          <p:spTgt spid="1026"/>
                                        </p:tgtEl>
                                        <p:attrNameLst>
                                          <p:attrName>ppt_x</p:attrName>
                                        </p:attrNameLst>
                                      </p:cBhvr>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Dad\AppData\Local\Microsoft\Windows\Temporary Internet Files\Content.IE5\4KAAO2SM\MC900383958[1].wmf"/>
          <p:cNvPicPr>
            <a:picLocks noChangeAspect="1" noChangeArrowheads="1"/>
          </p:cNvPicPr>
          <p:nvPr/>
        </p:nvPicPr>
        <p:blipFill>
          <a:blip r:embed="rId2" cstate="print"/>
          <a:srcRect/>
          <a:stretch>
            <a:fillRect/>
          </a:stretch>
        </p:blipFill>
        <p:spPr bwMode="auto">
          <a:xfrm>
            <a:off x="1371600" y="1488098"/>
            <a:ext cx="6019800" cy="376970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ad\AppData\Local\Microsoft\Windows\Temporary Internet Files\Content.IE5\84U0BPWK\MC900434475[1].wmf"/>
          <p:cNvPicPr>
            <a:picLocks noChangeAspect="1" noChangeArrowheads="1"/>
          </p:cNvPicPr>
          <p:nvPr/>
        </p:nvPicPr>
        <p:blipFill>
          <a:blip r:embed="rId2" cstate="print"/>
          <a:srcRect/>
          <a:stretch>
            <a:fillRect/>
          </a:stretch>
        </p:blipFill>
        <p:spPr bwMode="auto">
          <a:xfrm>
            <a:off x="923989" y="1676401"/>
            <a:ext cx="7128526"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Prevalence of headache in children</a:t>
            </a:r>
            <a:endParaRPr lang="en-US" dirty="0"/>
          </a:p>
        </p:txBody>
      </p:sp>
      <p:sp>
        <p:nvSpPr>
          <p:cNvPr id="3" name="Content Placeholder 2"/>
          <p:cNvSpPr>
            <a:spLocks noGrp="1"/>
          </p:cNvSpPr>
          <p:nvPr>
            <p:ph idx="1"/>
          </p:nvPr>
        </p:nvSpPr>
        <p:spPr/>
        <p:txBody>
          <a:bodyPr/>
          <a:lstStyle/>
          <a:p>
            <a:r>
              <a:rPr lang="en-US" dirty="0" smtClean="0"/>
              <a:t>Age 3:  </a:t>
            </a:r>
            <a:r>
              <a:rPr lang="en-US" i="1" dirty="0" smtClean="0"/>
              <a:t>3-8%</a:t>
            </a:r>
          </a:p>
          <a:p>
            <a:r>
              <a:rPr lang="en-US" dirty="0" smtClean="0"/>
              <a:t>Age 5-7:  </a:t>
            </a:r>
            <a:r>
              <a:rPr lang="en-US" i="1" dirty="0" smtClean="0"/>
              <a:t>19%</a:t>
            </a:r>
          </a:p>
          <a:p>
            <a:r>
              <a:rPr lang="en-US" dirty="0" smtClean="0"/>
              <a:t>Age 7-15:  </a:t>
            </a:r>
            <a:r>
              <a:rPr lang="en-US" i="1" dirty="0" smtClean="0"/>
              <a:t>57-82%</a:t>
            </a:r>
          </a:p>
          <a:p>
            <a:endParaRPr lang="en-US" dirty="0"/>
          </a:p>
        </p:txBody>
      </p:sp>
      <p:pic>
        <p:nvPicPr>
          <p:cNvPr id="4" name="Picture 3" descr="images.jpg"/>
          <p:cNvPicPr>
            <a:picLocks noChangeAspect="1"/>
          </p:cNvPicPr>
          <p:nvPr/>
        </p:nvPicPr>
        <p:blipFill>
          <a:blip r:embed="rId2" cstate="print"/>
          <a:stretch>
            <a:fillRect/>
          </a:stretch>
        </p:blipFill>
        <p:spPr>
          <a:xfrm>
            <a:off x="5181600" y="3505200"/>
            <a:ext cx="2159724" cy="2834640"/>
          </a:xfrm>
          <a:prstGeom prst="rect">
            <a:avLst/>
          </a:prstGeom>
        </p:spPr>
      </p:pic>
    </p:spTree>
    <p:extLst>
      <p:ext uri="{BB962C8B-B14F-4D97-AF65-F5344CB8AC3E}">
        <p14:creationId xmlns:p14="http://schemas.microsoft.com/office/powerpoint/2010/main" val="40595687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Prevalence of migraine through childhood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91833994"/>
              </p:ext>
            </p:extLst>
          </p:nvPr>
        </p:nvGraphicFramePr>
        <p:xfrm>
          <a:off x="457200" y="1752600"/>
          <a:ext cx="8229600" cy="14833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Age</a:t>
                      </a:r>
                      <a:endParaRPr lang="en-US" dirty="0"/>
                    </a:p>
                  </a:txBody>
                  <a:tcPr/>
                </a:tc>
                <a:tc>
                  <a:txBody>
                    <a:bodyPr/>
                    <a:lstStyle/>
                    <a:p>
                      <a:r>
                        <a:rPr lang="en-US" dirty="0" smtClean="0"/>
                        <a:t>3-7 </a:t>
                      </a:r>
                      <a:r>
                        <a:rPr lang="en-US" dirty="0" err="1" smtClean="0"/>
                        <a:t>yr</a:t>
                      </a:r>
                      <a:endParaRPr lang="en-US" dirty="0"/>
                    </a:p>
                  </a:txBody>
                  <a:tcPr/>
                </a:tc>
                <a:tc>
                  <a:txBody>
                    <a:bodyPr/>
                    <a:lstStyle/>
                    <a:p>
                      <a:r>
                        <a:rPr lang="en-US" dirty="0" smtClean="0"/>
                        <a:t>7-11 </a:t>
                      </a:r>
                      <a:r>
                        <a:rPr lang="en-US" dirty="0" err="1" smtClean="0"/>
                        <a:t>yr</a:t>
                      </a:r>
                      <a:endParaRPr lang="en-US" dirty="0"/>
                    </a:p>
                  </a:txBody>
                  <a:tcPr/>
                </a:tc>
                <a:tc>
                  <a:txBody>
                    <a:bodyPr/>
                    <a:lstStyle/>
                    <a:p>
                      <a:r>
                        <a:rPr lang="en-US" dirty="0" smtClean="0"/>
                        <a:t>15 </a:t>
                      </a:r>
                      <a:r>
                        <a:rPr lang="en-US" dirty="0" err="1" smtClean="0"/>
                        <a:t>yr</a:t>
                      </a:r>
                      <a:endParaRPr lang="en-US" dirty="0"/>
                    </a:p>
                  </a:txBody>
                  <a:tcPr/>
                </a:tc>
              </a:tr>
              <a:tr h="370840">
                <a:tc>
                  <a:txBody>
                    <a:bodyPr/>
                    <a:lstStyle/>
                    <a:p>
                      <a:r>
                        <a:rPr lang="en-US" dirty="0" smtClean="0"/>
                        <a:t>prevalence</a:t>
                      </a:r>
                      <a:endParaRPr lang="en-US" dirty="0"/>
                    </a:p>
                  </a:txBody>
                  <a:tcPr/>
                </a:tc>
                <a:tc>
                  <a:txBody>
                    <a:bodyPr/>
                    <a:lstStyle/>
                    <a:p>
                      <a:r>
                        <a:rPr lang="en-US" dirty="0" smtClean="0"/>
                        <a:t>1.2-3.2%</a:t>
                      </a:r>
                      <a:endParaRPr lang="en-US" dirty="0"/>
                    </a:p>
                  </a:txBody>
                  <a:tcPr/>
                </a:tc>
                <a:tc>
                  <a:txBody>
                    <a:bodyPr/>
                    <a:lstStyle/>
                    <a:p>
                      <a:r>
                        <a:rPr lang="en-US" dirty="0" smtClean="0"/>
                        <a:t>4-11%</a:t>
                      </a:r>
                      <a:endParaRPr lang="en-US" dirty="0"/>
                    </a:p>
                  </a:txBody>
                  <a:tcPr/>
                </a:tc>
                <a:tc>
                  <a:txBody>
                    <a:bodyPr/>
                    <a:lstStyle/>
                    <a:p>
                      <a:r>
                        <a:rPr lang="en-US" dirty="0" smtClean="0"/>
                        <a:t>8-23%</a:t>
                      </a:r>
                      <a:endParaRPr lang="en-US" dirty="0"/>
                    </a:p>
                  </a:txBody>
                  <a:tcPr/>
                </a:tc>
              </a:tr>
              <a:tr h="370840">
                <a:tc>
                  <a:txBody>
                    <a:bodyPr/>
                    <a:lstStyle/>
                    <a:p>
                      <a:r>
                        <a:rPr lang="en-US" dirty="0" smtClean="0"/>
                        <a:t>Gender ratio</a:t>
                      </a:r>
                      <a:endParaRPr lang="en-US" dirty="0"/>
                    </a:p>
                  </a:txBody>
                  <a:tcPr/>
                </a:tc>
                <a:tc>
                  <a:txBody>
                    <a:bodyPr/>
                    <a:lstStyle/>
                    <a:p>
                      <a:r>
                        <a:rPr lang="en-US" dirty="0" smtClean="0"/>
                        <a:t>B&gt;G</a:t>
                      </a:r>
                      <a:endParaRPr lang="en-US" dirty="0"/>
                    </a:p>
                  </a:txBody>
                  <a:tcPr/>
                </a:tc>
                <a:tc>
                  <a:txBody>
                    <a:bodyPr/>
                    <a:lstStyle/>
                    <a:p>
                      <a:r>
                        <a:rPr lang="en-US" dirty="0" smtClean="0"/>
                        <a:t>B=G</a:t>
                      </a:r>
                      <a:endParaRPr lang="en-US" dirty="0"/>
                    </a:p>
                  </a:txBody>
                  <a:tcPr/>
                </a:tc>
                <a:tc>
                  <a:txBody>
                    <a:bodyPr/>
                    <a:lstStyle/>
                    <a:p>
                      <a:r>
                        <a:rPr lang="en-US" dirty="0" smtClean="0"/>
                        <a:t>G&gt;B</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pic>
        <p:nvPicPr>
          <p:cNvPr id="4" name="Picture 3" descr="images.jpg"/>
          <p:cNvPicPr>
            <a:picLocks noChangeAspect="1"/>
          </p:cNvPicPr>
          <p:nvPr/>
        </p:nvPicPr>
        <p:blipFill>
          <a:blip r:embed="rId2" cstate="print"/>
          <a:stretch>
            <a:fillRect/>
          </a:stretch>
        </p:blipFill>
        <p:spPr>
          <a:xfrm>
            <a:off x="3200400" y="3657600"/>
            <a:ext cx="1847850" cy="2466975"/>
          </a:xfrm>
          <a:prstGeom prst="rect">
            <a:avLst/>
          </a:prstGeom>
        </p:spPr>
      </p:pic>
    </p:spTree>
    <p:extLst>
      <p:ext uri="{BB962C8B-B14F-4D97-AF65-F5344CB8AC3E}">
        <p14:creationId xmlns:p14="http://schemas.microsoft.com/office/powerpoint/2010/main" val="28999105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US" dirty="0"/>
              <a:t>Primary </a:t>
            </a:r>
            <a:r>
              <a:rPr lang="en-US" dirty="0" smtClean="0"/>
              <a:t>Headache Disorders </a:t>
            </a:r>
            <a:endParaRPr lang="en-US" dirty="0"/>
          </a:p>
        </p:txBody>
      </p:sp>
      <p:sp>
        <p:nvSpPr>
          <p:cNvPr id="44035" name="Rectangle 3"/>
          <p:cNvSpPr>
            <a:spLocks noGrp="1" noChangeArrowheads="1"/>
          </p:cNvSpPr>
          <p:nvPr>
            <p:ph type="body" sz="half" idx="1"/>
          </p:nvPr>
        </p:nvSpPr>
        <p:spPr>
          <a:xfrm>
            <a:off x="457200" y="1600200"/>
            <a:ext cx="4572000" cy="4525963"/>
          </a:xfrm>
        </p:spPr>
        <p:txBody>
          <a:bodyPr/>
          <a:lstStyle/>
          <a:p>
            <a:r>
              <a:rPr lang="en-US" sz="2800" dirty="0"/>
              <a:t>Migraine without Aura</a:t>
            </a:r>
          </a:p>
          <a:p>
            <a:r>
              <a:rPr lang="en-US" sz="2800" dirty="0"/>
              <a:t>Migraine with Aura</a:t>
            </a:r>
          </a:p>
          <a:p>
            <a:r>
              <a:rPr lang="en-US" sz="2800" dirty="0" smtClean="0"/>
              <a:t>Cluster </a:t>
            </a:r>
            <a:r>
              <a:rPr lang="en-US" sz="2800" dirty="0"/>
              <a:t>Headache</a:t>
            </a:r>
          </a:p>
          <a:p>
            <a:r>
              <a:rPr lang="en-US" sz="2800" dirty="0" smtClean="0"/>
              <a:t>Tension-Type Headache</a:t>
            </a:r>
            <a:endParaRPr lang="en-US" sz="2800" dirty="0"/>
          </a:p>
        </p:txBody>
      </p:sp>
      <p:pic>
        <p:nvPicPr>
          <p:cNvPr id="44036" name="Picture 4" descr="BD20150_[1]"/>
          <p:cNvPicPr>
            <a:picLocks noGrp="1" noChangeAspect="1" noChangeArrowheads="1"/>
          </p:cNvPicPr>
          <p:nvPr>
            <p:ph sz="half" idx="2"/>
          </p:nvPr>
        </p:nvPicPr>
        <p:blipFill>
          <a:blip r:embed="rId3" cstate="print"/>
          <a:stretch>
            <a:fillRect/>
          </a:stretch>
        </p:blipFill>
        <p:spPr>
          <a:xfrm>
            <a:off x="4876800" y="3886200"/>
            <a:ext cx="3011487" cy="2443371"/>
          </a:xfrm>
          <a:no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r>
              <a:rPr lang="en-US"/>
              <a:t>Migraine Without Aura</a:t>
            </a:r>
          </a:p>
        </p:txBody>
      </p:sp>
      <p:sp>
        <p:nvSpPr>
          <p:cNvPr id="45059" name="Rectangle 3"/>
          <p:cNvSpPr>
            <a:spLocks noGrp="1" noChangeArrowheads="1"/>
          </p:cNvSpPr>
          <p:nvPr>
            <p:ph type="body" idx="1"/>
          </p:nvPr>
        </p:nvSpPr>
        <p:spPr/>
        <p:txBody>
          <a:bodyPr/>
          <a:lstStyle/>
          <a:p>
            <a:r>
              <a:rPr lang="en-US" dirty="0"/>
              <a:t>Formerly Common Migraine</a:t>
            </a:r>
          </a:p>
          <a:p>
            <a:r>
              <a:rPr lang="en-US" dirty="0"/>
              <a:t>IHS </a:t>
            </a:r>
            <a:r>
              <a:rPr lang="en-US" dirty="0" smtClean="0"/>
              <a:t>criteria, pediatrics—Pain </a:t>
            </a:r>
            <a:r>
              <a:rPr lang="en-US" dirty="0"/>
              <a:t>characteristics (at least 2 required)</a:t>
            </a:r>
          </a:p>
          <a:p>
            <a:pPr lvl="1"/>
            <a:r>
              <a:rPr lang="en-US" dirty="0"/>
              <a:t>Unilateral </a:t>
            </a:r>
            <a:r>
              <a:rPr lang="en-US" dirty="0" smtClean="0"/>
              <a:t>pain or </a:t>
            </a:r>
            <a:r>
              <a:rPr lang="en-US" b="1" dirty="0" smtClean="0"/>
              <a:t>bilateral</a:t>
            </a:r>
            <a:r>
              <a:rPr lang="en-US" dirty="0" smtClean="0"/>
              <a:t> or </a:t>
            </a:r>
            <a:r>
              <a:rPr lang="en-US" dirty="0" err="1" smtClean="0"/>
              <a:t>frontotemporal</a:t>
            </a:r>
            <a:r>
              <a:rPr lang="en-US" dirty="0" smtClean="0"/>
              <a:t> (not occipital)</a:t>
            </a:r>
            <a:endParaRPr lang="en-US" dirty="0"/>
          </a:p>
          <a:p>
            <a:pPr lvl="1"/>
            <a:r>
              <a:rPr lang="en-US" dirty="0" smtClean="0"/>
              <a:t>Throbbing/pulsating</a:t>
            </a:r>
            <a:endParaRPr lang="en-US" dirty="0"/>
          </a:p>
          <a:p>
            <a:pPr lvl="1"/>
            <a:r>
              <a:rPr lang="en-US" dirty="0"/>
              <a:t>Moderate to severe in intensity</a:t>
            </a:r>
          </a:p>
          <a:p>
            <a:pPr lvl="1"/>
            <a:r>
              <a:rPr lang="en-US" dirty="0"/>
              <a:t>Worsened by physical </a:t>
            </a:r>
            <a:r>
              <a:rPr lang="en-US" dirty="0" smtClean="0"/>
              <a:t>activity</a:t>
            </a:r>
          </a:p>
          <a:p>
            <a:pPr lvl="1"/>
            <a:endParaRPr lang="en-US" dirty="0" smtClean="0"/>
          </a:p>
          <a:p>
            <a:pPr lvl="1"/>
            <a:endParaRPr lang="en-US" dirty="0" smtClean="0"/>
          </a:p>
          <a:p>
            <a:pPr>
              <a:buNone/>
            </a:pPr>
            <a:r>
              <a:rPr lang="en-US" sz="1800" dirty="0" smtClean="0"/>
              <a:t>Headache Classification Committee IHS, </a:t>
            </a:r>
            <a:r>
              <a:rPr lang="en-US" sz="1800" dirty="0" err="1" smtClean="0"/>
              <a:t>Cephalalgia</a:t>
            </a:r>
            <a:r>
              <a:rPr lang="en-US" sz="1800" dirty="0" smtClean="0"/>
              <a:t> 2013</a:t>
            </a:r>
            <a:endParaRPr lang="en-US" sz="1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653</TotalTime>
  <Words>1379</Words>
  <Application>Microsoft Macintosh PowerPoint</Application>
  <PresentationFormat>On-screen Show (4:3)</PresentationFormat>
  <Paragraphs>322</Paragraphs>
  <Slides>52</Slides>
  <Notes>18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Opulent</vt:lpstr>
      <vt:lpstr>Headaches in   school children</vt:lpstr>
      <vt:lpstr>Disclosure Statement</vt:lpstr>
      <vt:lpstr>Disclosure</vt:lpstr>
      <vt:lpstr>Swedishamerican neuro and headache center</vt:lpstr>
      <vt:lpstr>Outline</vt:lpstr>
      <vt:lpstr>Prevalence of headache in children</vt:lpstr>
      <vt:lpstr>Prevalence of migraine through childhood</vt:lpstr>
      <vt:lpstr>Primary Headache Disorders </vt:lpstr>
      <vt:lpstr>Migraine Without Aura</vt:lpstr>
      <vt:lpstr>Associated Characteristics</vt:lpstr>
      <vt:lpstr>ID Migraine</vt:lpstr>
      <vt:lpstr>Aura</vt:lpstr>
      <vt:lpstr>Aura</vt:lpstr>
      <vt:lpstr>2013 Migraine with aura powerful predictor of Cardiovascular events</vt:lpstr>
      <vt:lpstr>Aura Symptoms</vt:lpstr>
      <vt:lpstr>Neck pain commonly occurs in migraine attacks</vt:lpstr>
      <vt:lpstr>Cervical Pain in migraine </vt:lpstr>
      <vt:lpstr>Sinus Symptoms</vt:lpstr>
      <vt:lpstr>Sinus Headache</vt:lpstr>
      <vt:lpstr>Tension Type Headache</vt:lpstr>
      <vt:lpstr>Tension Type Headache</vt:lpstr>
      <vt:lpstr>Tension Type Headache</vt:lpstr>
      <vt:lpstr>Medication Overuse Headache</vt:lpstr>
      <vt:lpstr>Worrisome Headaches</vt:lpstr>
      <vt:lpstr>Red Flags-Ominous signs</vt:lpstr>
      <vt:lpstr>Red Flags</vt:lpstr>
      <vt:lpstr>Pediatric Red flags </vt:lpstr>
      <vt:lpstr>Goals of acute therapy</vt:lpstr>
      <vt:lpstr>Acute medications</vt:lpstr>
      <vt:lpstr>Analgesic use limit (palm Beach headache center)</vt:lpstr>
      <vt:lpstr>Oral NSAIDS (adult) Group 2 US Headache Consortium 2000</vt:lpstr>
      <vt:lpstr>The Triptans</vt:lpstr>
      <vt:lpstr>Rizatriptan</vt:lpstr>
      <vt:lpstr>Almotriptan</vt:lpstr>
      <vt:lpstr>Side Effects</vt:lpstr>
      <vt:lpstr>Headache triggers</vt:lpstr>
      <vt:lpstr>PowerPoint Presentation</vt:lpstr>
      <vt:lpstr>Other Therapies</vt:lpstr>
      <vt:lpstr>Social/work/school Impact (over 3 months)</vt:lpstr>
      <vt:lpstr>Children with Migraine:  Missed school days</vt:lpstr>
      <vt:lpstr>Abdominal migraine</vt:lpstr>
      <vt:lpstr>Abdominal migraine</vt:lpstr>
      <vt:lpstr>Concussion</vt:lpstr>
      <vt:lpstr>Stats:  Epidemiology</vt:lpstr>
      <vt:lpstr>Concussion definition</vt:lpstr>
      <vt:lpstr>Physical Symptoms</vt:lpstr>
      <vt:lpstr>Cognitive Symptoms</vt:lpstr>
      <vt:lpstr>Emotional symptoms</vt:lpstr>
      <vt:lpstr>Sleep symptoms</vt:lpstr>
      <vt:lpstr>Treatment of concussion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Headaches in   school children</dc:title>
  <dc:creator>Dad</dc:creator>
  <cp:lastModifiedBy>Linda Gibbons</cp:lastModifiedBy>
  <cp:revision>117</cp:revision>
  <dcterms:created xsi:type="dcterms:W3CDTF">2013-03-31T09:39:05Z</dcterms:created>
  <dcterms:modified xsi:type="dcterms:W3CDTF">2014-10-27T20:19:52Z</dcterms:modified>
</cp:coreProperties>
</file>