
<file path=[Content_Types].xml><?xml version="1.0" encoding="utf-8"?>
<Types xmlns="http://schemas.openxmlformats.org/package/2006/content-types">
  <Default Extension="xml" ContentType="application/xml"/>
  <Default Extension="wmf" ContentType="image/x-wmf"/>
  <Default Extension="jpeg" ContentType="image/jpeg"/>
  <Default Extension="jpg" ContentType="image/jpeg"/>
  <Default Extension="rels" ContentType="application/vnd.openxmlformats-package.relationships+xm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120" y="-1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F468570-025C-482D-A60E-98558FBA2BC0}" type="datetimeFigureOut">
              <a:rPr lang="en-US" smtClean="0"/>
              <a:t>10/14/14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D9665B1-B4CE-4143-B993-FD005BAE453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F468570-025C-482D-A60E-98558FBA2BC0}" type="datetimeFigureOut">
              <a:rPr lang="en-US" smtClean="0"/>
              <a:t>10/14/14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9665B1-B4CE-4143-B993-FD005BAE453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F468570-025C-482D-A60E-98558FBA2BC0}" type="datetimeFigureOut">
              <a:rPr lang="en-US" smtClean="0"/>
              <a:t>10/14/14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9665B1-B4CE-4143-B993-FD005BAE453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F468570-025C-482D-A60E-98558FBA2BC0}" type="datetimeFigureOut">
              <a:rPr lang="en-US" smtClean="0"/>
              <a:t>10/14/14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9665B1-B4CE-4143-B993-FD005BAE453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F468570-025C-482D-A60E-98558FBA2BC0}" type="datetimeFigureOut">
              <a:rPr lang="en-US" smtClean="0"/>
              <a:t>10/14/14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9665B1-B4CE-4143-B993-FD005BAE4535}"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F468570-025C-482D-A60E-98558FBA2BC0}" type="datetimeFigureOut">
              <a:rPr lang="en-US" smtClean="0"/>
              <a:t>10/14/14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9665B1-B4CE-4143-B993-FD005BAE453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F468570-025C-482D-A60E-98558FBA2BC0}" type="datetimeFigureOut">
              <a:rPr lang="en-US" smtClean="0"/>
              <a:t>10/14/14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9665B1-B4CE-4143-B993-FD005BAE453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F468570-025C-482D-A60E-98558FBA2BC0}" type="datetimeFigureOut">
              <a:rPr lang="en-US" smtClean="0"/>
              <a:t>10/14/14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9665B1-B4CE-4143-B993-FD005BAE453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468570-025C-482D-A60E-98558FBA2BC0}" type="datetimeFigureOut">
              <a:rPr lang="en-US" smtClean="0"/>
              <a:t>10/14/14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9665B1-B4CE-4143-B993-FD005BAE453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F468570-025C-482D-A60E-98558FBA2BC0}" type="datetimeFigureOut">
              <a:rPr lang="en-US" smtClean="0"/>
              <a:t>10/14/14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9665B1-B4CE-4143-B993-FD005BAE453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F468570-025C-482D-A60E-98558FBA2BC0}" type="datetimeFigureOut">
              <a:rPr lang="en-US" smtClean="0"/>
              <a:t>10/14/14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D9665B1-B4CE-4143-B993-FD005BAE4535}"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F468570-025C-482D-A60E-98558FBA2BC0}" type="datetimeFigureOut">
              <a:rPr lang="en-US" smtClean="0"/>
              <a:t>10/14/14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D9665B1-B4CE-4143-B993-FD005BAE4535}"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6" Type="http://schemas.openxmlformats.org/officeDocument/2006/relationships/image" Target="../media/image6.wmf"/><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 Id="rId3" Type="http://schemas.openxmlformats.org/officeDocument/2006/relationships/image" Target="../media/image8.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eg"/><Relationship Id="rId3" Type="http://schemas.openxmlformats.org/officeDocument/2006/relationships/image" Target="../media/image11.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You Don’t Have to Be An Artist to Express Yourself</a:t>
            </a:r>
            <a:endParaRPr lang="en-US" dirty="0"/>
          </a:p>
        </p:txBody>
      </p:sp>
      <p:sp>
        <p:nvSpPr>
          <p:cNvPr id="3" name="Subtitle 2"/>
          <p:cNvSpPr>
            <a:spLocks noGrp="1"/>
          </p:cNvSpPr>
          <p:nvPr>
            <p:ph type="subTitle" idx="1"/>
          </p:nvPr>
        </p:nvSpPr>
        <p:spPr/>
        <p:txBody>
          <a:bodyPr>
            <a:normAutofit fontScale="92500"/>
          </a:bodyPr>
          <a:lstStyle/>
          <a:p>
            <a:r>
              <a:rPr lang="en-US" dirty="0" smtClean="0"/>
              <a:t>Presenter – Deb Schwarze, LCPC</a:t>
            </a:r>
          </a:p>
          <a:p>
            <a:r>
              <a:rPr lang="en-US" dirty="0" smtClean="0"/>
              <a:t>MS – Art Therapy   MA – Counseling</a:t>
            </a:r>
          </a:p>
          <a:p>
            <a:r>
              <a:rPr lang="en-US" dirty="0" smtClean="0"/>
              <a:t>Expressive Arts Therapist and Caring Canines Coordinator – SwedishAmerican Health System- Rockford, Illinois</a:t>
            </a:r>
            <a:endParaRPr lang="en-US" dirty="0"/>
          </a:p>
        </p:txBody>
      </p:sp>
    </p:spTree>
    <p:extLst>
      <p:ext uri="{BB962C8B-B14F-4D97-AF65-F5344CB8AC3E}">
        <p14:creationId xmlns:p14="http://schemas.microsoft.com/office/powerpoint/2010/main" val="292715020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Types of Art Supplies Used and Their </a:t>
            </a:r>
            <a:r>
              <a:rPr lang="en-US" i="1" dirty="0" smtClean="0"/>
              <a:t>Possible</a:t>
            </a:r>
            <a:r>
              <a:rPr lang="en-US" dirty="0" smtClean="0"/>
              <a:t> Meanings</a:t>
            </a:r>
            <a:endParaRPr lang="en-US" dirty="0"/>
          </a:p>
        </p:txBody>
      </p:sp>
      <p:sp>
        <p:nvSpPr>
          <p:cNvPr id="3" name="Content Placeholder 2"/>
          <p:cNvSpPr>
            <a:spLocks noGrp="1"/>
          </p:cNvSpPr>
          <p:nvPr>
            <p:ph idx="1"/>
          </p:nvPr>
        </p:nvSpPr>
        <p:spPr/>
        <p:txBody>
          <a:bodyPr/>
          <a:lstStyle/>
          <a:p>
            <a:r>
              <a:rPr lang="en-US" dirty="0" smtClean="0"/>
              <a:t>When a variety of choices are given, the choice of art media that the student makes, </a:t>
            </a:r>
            <a:r>
              <a:rPr lang="en-US" b="1" i="1" dirty="0" smtClean="0"/>
              <a:t>may </a:t>
            </a:r>
            <a:r>
              <a:rPr lang="en-US" dirty="0" smtClean="0"/>
              <a:t>be indicative of their emotional state</a:t>
            </a:r>
          </a:p>
          <a:p>
            <a:pPr marL="0" indent="0">
              <a:buNone/>
            </a:pPr>
            <a:endParaRPr lang="en-US" b="1" i="1" dirty="0"/>
          </a:p>
        </p:txBody>
      </p:sp>
    </p:spTree>
    <p:extLst>
      <p:ext uri="{BB962C8B-B14F-4D97-AF65-F5344CB8AC3E}">
        <p14:creationId xmlns:p14="http://schemas.microsoft.com/office/powerpoint/2010/main" val="349248360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99868"/>
            <a:ext cx="8229600" cy="1143000"/>
          </a:xfrm>
        </p:spPr>
        <p:txBody>
          <a:bodyPr>
            <a:normAutofit fontScale="90000"/>
          </a:bodyPr>
          <a:lstStyle/>
          <a:p>
            <a:r>
              <a:rPr lang="en-US" dirty="0" smtClean="0"/>
              <a:t>What Do You Think These </a:t>
            </a:r>
            <a:r>
              <a:rPr lang="en-US" i="1" dirty="0" smtClean="0"/>
              <a:t>May Say?</a:t>
            </a:r>
            <a:endParaRPr lang="en-US" i="1" dirty="0"/>
          </a:p>
        </p:txBody>
      </p:sp>
      <p:pic>
        <p:nvPicPr>
          <p:cNvPr id="1026" name="Picture 2" descr="C:\Users\dschwarze\AppData\Local\Microsoft\Windows\Temporary Internet Files\Content.IE5\4M3XUJXW\MP900442339[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 y="2242868"/>
            <a:ext cx="1436954" cy="1988316"/>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dschwarze\AppData\Local\Microsoft\Windows\Temporary Internet Files\Content.IE5\C7UWMZWP\MP900438771[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07152" y="4436523"/>
            <a:ext cx="1929384" cy="173714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dschwarze\AppData\Local\Microsoft\Windows\Temporary Internet Files\Content.IE5\2Z4990GG\MP900401195[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54680" y="2889474"/>
            <a:ext cx="1569720" cy="125577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dschwarze\AppData\Local\Microsoft\Windows\Temporary Internet Files\Content.IE5\4M3XUJXW\MP900439243[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724400" y="4641863"/>
            <a:ext cx="1981200" cy="1326461"/>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p:cNvSpPr>
            <a:spLocks noGrp="1"/>
          </p:cNvSpPr>
          <p:nvPr>
            <p:ph idx="1"/>
          </p:nvPr>
        </p:nvSpPr>
        <p:spPr>
          <a:xfrm>
            <a:off x="457200" y="2133600"/>
            <a:ext cx="8229600" cy="4191000"/>
          </a:xfrm>
        </p:spPr>
        <p:txBody>
          <a:bodyPr/>
          <a:lstStyle/>
          <a:p>
            <a:pPr marL="0" indent="0">
              <a:buNone/>
            </a:pPr>
            <a:r>
              <a:rPr lang="en-US" dirty="0" smtClean="0"/>
              <a:t>         </a:t>
            </a:r>
          </a:p>
          <a:p>
            <a:pPr marL="0" indent="0">
              <a:buNone/>
            </a:pPr>
            <a:endParaRPr lang="en-US" dirty="0"/>
          </a:p>
        </p:txBody>
      </p:sp>
      <p:pic>
        <p:nvPicPr>
          <p:cNvPr id="1031" name="Picture 7" descr="C:\Users\dschwarze\AppData\Local\Microsoft\Windows\Temporary Internet Files\Content.IE5\BV73LEZF\MC900290708[1].wm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943600" y="2515672"/>
            <a:ext cx="2442173" cy="1629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787807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With Caution….</a:t>
            </a:r>
            <a:endParaRPr lang="en-US" dirty="0"/>
          </a:p>
        </p:txBody>
      </p:sp>
      <p:pic>
        <p:nvPicPr>
          <p:cNvPr id="4" name="Picture 5" descr="C:\Users\dschwarze\AppData\Local\Microsoft\Windows\Temporary Internet Files\Content.IE5\4M3XUJXW\MP900177857[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62000" y="2819400"/>
            <a:ext cx="28575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C:\Users\dschwarze\AppData\Local\Microsoft\Windows\Temporary Internet Files\Content.IE5\4M3XUJXW\MC90031020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57800" y="3428999"/>
            <a:ext cx="2243023" cy="22970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749625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p:spPr>
        <p:txBody>
          <a:bodyPr>
            <a:normAutofit fontScale="90000"/>
          </a:bodyPr>
          <a:lstStyle/>
          <a:p>
            <a:r>
              <a:rPr lang="en-US" dirty="0" smtClean="0"/>
              <a:t>Non-Threatening for Most Everyone</a:t>
            </a:r>
            <a:endParaRPr lang="en-US" dirty="0"/>
          </a:p>
        </p:txBody>
      </p:sp>
      <p:pic>
        <p:nvPicPr>
          <p:cNvPr id="3074" name="Picture 2" descr="C:\Users\dschwarze\AppData\Local\Microsoft\Windows\Temporary Internet Files\Content.IE5\BV73LEZF\MC900060029[1].wmf"/>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286000" y="3048000"/>
            <a:ext cx="3936888"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908399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Expressive Art Journaling</a:t>
            </a: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38200" y="3048000"/>
            <a:ext cx="2670085" cy="2021636"/>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0" y="3810000"/>
            <a:ext cx="2450592" cy="1633728"/>
          </a:xfrm>
          <a:prstGeom prst="rect">
            <a:avLst/>
          </a:prstGeom>
        </p:spPr>
      </p:pic>
    </p:spTree>
    <p:extLst>
      <p:ext uri="{BB962C8B-B14F-4D97-AF65-F5344CB8AC3E}">
        <p14:creationId xmlns:p14="http://schemas.microsoft.com/office/powerpoint/2010/main" val="2982931301"/>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Designed Project VS Free Form Art</a:t>
            </a:r>
            <a:endParaRPr lang="en-US" dirty="0"/>
          </a:p>
        </p:txBody>
      </p:sp>
      <p:sp>
        <p:nvSpPr>
          <p:cNvPr id="3" name="Content Placeholder 2"/>
          <p:cNvSpPr>
            <a:spLocks noGrp="1"/>
          </p:cNvSpPr>
          <p:nvPr>
            <p:ph idx="1"/>
          </p:nvPr>
        </p:nvSpPr>
        <p:spPr/>
        <p:txBody>
          <a:bodyPr/>
          <a:lstStyle/>
          <a:p>
            <a:r>
              <a:rPr lang="en-US" dirty="0" smtClean="0"/>
              <a:t>Many Opinions</a:t>
            </a:r>
          </a:p>
          <a:p>
            <a:r>
              <a:rPr lang="en-US" dirty="0" smtClean="0"/>
              <a:t>An Art Therapist would look at what is most beneficial for the student/client</a:t>
            </a:r>
          </a:p>
          <a:p>
            <a:endParaRPr lang="en-US" dirty="0"/>
          </a:p>
          <a:p>
            <a:pPr marL="0" indent="0">
              <a:buNone/>
            </a:pPr>
            <a:endParaRPr lang="en-US" dirty="0" smtClean="0"/>
          </a:p>
          <a:p>
            <a:pPr marL="0" indent="0">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44570" y="3657600"/>
            <a:ext cx="2736060" cy="2834489"/>
          </a:xfrm>
          <a:prstGeom prst="rect">
            <a:avLst/>
          </a:prstGeom>
        </p:spPr>
      </p:pic>
    </p:spTree>
    <p:extLst>
      <p:ext uri="{BB962C8B-B14F-4D97-AF65-F5344CB8AC3E}">
        <p14:creationId xmlns:p14="http://schemas.microsoft.com/office/powerpoint/2010/main" val="97671052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143000"/>
          </a:xfrm>
        </p:spPr>
        <p:txBody>
          <a:bodyPr>
            <a:normAutofit fontScale="90000"/>
          </a:bodyPr>
          <a:lstStyle/>
          <a:p>
            <a:r>
              <a:rPr lang="en-US" dirty="0" smtClean="0"/>
              <a:t>As A Nurse in School Setting, How Does This Apply to Me?</a:t>
            </a:r>
            <a:endParaRPr lang="en-US" dirty="0"/>
          </a:p>
        </p:txBody>
      </p:sp>
      <p:sp>
        <p:nvSpPr>
          <p:cNvPr id="3" name="Content Placeholder 2"/>
          <p:cNvSpPr>
            <a:spLocks noGrp="1"/>
          </p:cNvSpPr>
          <p:nvPr>
            <p:ph idx="1"/>
          </p:nvPr>
        </p:nvSpPr>
        <p:spPr>
          <a:xfrm>
            <a:off x="457200" y="2438400"/>
            <a:ext cx="8229600" cy="3886200"/>
          </a:xfrm>
        </p:spPr>
        <p:txBody>
          <a:bodyPr/>
          <a:lstStyle/>
          <a:p>
            <a:r>
              <a:rPr lang="en-US" dirty="0" smtClean="0"/>
              <a:t>You have the advantage of interacting with students in a very different manner than other adults in their lives </a:t>
            </a:r>
            <a:endParaRPr lang="en-US" dirty="0"/>
          </a:p>
        </p:txBody>
      </p:sp>
      <p:pic>
        <p:nvPicPr>
          <p:cNvPr id="4099" name="Picture 3" descr="C:\Users\dschwarze\AppData\Local\Microsoft\Windows\Temporary Internet Files\Content.IE5\2Z4990GG\MP900448461[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324600" y="3429000"/>
            <a:ext cx="2109169" cy="30936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573548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Can I Do?—Make Referrals</a:t>
            </a:r>
            <a:endParaRPr lang="en-US" dirty="0"/>
          </a:p>
        </p:txBody>
      </p:sp>
      <p:sp>
        <p:nvSpPr>
          <p:cNvPr id="3" name="Content Placeholder 2"/>
          <p:cNvSpPr>
            <a:spLocks noGrp="1"/>
          </p:cNvSpPr>
          <p:nvPr>
            <p:ph idx="1"/>
          </p:nvPr>
        </p:nvSpPr>
        <p:spPr/>
        <p:txBody>
          <a:bodyPr/>
          <a:lstStyle/>
          <a:p>
            <a:r>
              <a:rPr lang="en-US" dirty="0" smtClean="0"/>
              <a:t>Students with attention difficulties may benefit from the different type of focus that art brings</a:t>
            </a:r>
          </a:p>
          <a:p>
            <a:r>
              <a:rPr lang="en-US" dirty="0" smtClean="0"/>
              <a:t>Students with cognitive deficits may benefit from utilizing the creative, right side of the brain</a:t>
            </a:r>
          </a:p>
          <a:p>
            <a:pPr lvl="1"/>
            <a:r>
              <a:rPr lang="en-US" dirty="0"/>
              <a:t>Expressive arts also can allow students to “talk without </a:t>
            </a:r>
            <a:r>
              <a:rPr lang="en-US" dirty="0" smtClean="0"/>
              <a:t>words”</a:t>
            </a:r>
          </a:p>
          <a:p>
            <a:r>
              <a:rPr lang="en-US" dirty="0" smtClean="0"/>
              <a:t>Motor skills can be practiced</a:t>
            </a:r>
          </a:p>
          <a:p>
            <a:pPr marL="393192" lvl="1" indent="0">
              <a:buNone/>
            </a:pPr>
            <a:endParaRPr lang="en-US" dirty="0"/>
          </a:p>
        </p:txBody>
      </p:sp>
    </p:spTree>
    <p:extLst>
      <p:ext uri="{BB962C8B-B14F-4D97-AF65-F5344CB8AC3E}">
        <p14:creationId xmlns:p14="http://schemas.microsoft.com/office/powerpoint/2010/main" val="379537194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066800"/>
            <a:ext cx="8229600" cy="1143000"/>
          </a:xfrm>
        </p:spPr>
        <p:txBody>
          <a:bodyPr>
            <a:normAutofit fontScale="90000"/>
          </a:bodyPr>
          <a:lstStyle/>
          <a:p>
            <a:r>
              <a:rPr lang="en-US" dirty="0" smtClean="0"/>
              <a:t>Life As An Art Therapist in a Public School Setting</a:t>
            </a:r>
            <a:endParaRPr lang="en-US" dirty="0"/>
          </a:p>
        </p:txBody>
      </p:sp>
      <p:sp>
        <p:nvSpPr>
          <p:cNvPr id="3" name="Content Placeholder 2"/>
          <p:cNvSpPr>
            <a:spLocks noGrp="1"/>
          </p:cNvSpPr>
          <p:nvPr>
            <p:ph idx="1"/>
          </p:nvPr>
        </p:nvSpPr>
        <p:spPr>
          <a:xfrm>
            <a:off x="457200" y="2362200"/>
            <a:ext cx="8229600" cy="3962400"/>
          </a:xfrm>
        </p:spPr>
        <p:txBody>
          <a:bodyPr/>
          <a:lstStyle/>
          <a:p>
            <a:r>
              <a:rPr lang="en-US" dirty="0" smtClean="0"/>
              <a:t>Rural eastern Oregon School district of about 4000 students</a:t>
            </a:r>
          </a:p>
          <a:p>
            <a:r>
              <a:rPr lang="en-US" dirty="0" smtClean="0"/>
              <a:t>Employed as a behavior specialist in the Special Education Department to work at four elementary schools</a:t>
            </a:r>
          </a:p>
          <a:p>
            <a:r>
              <a:rPr lang="en-US" dirty="0" smtClean="0"/>
              <a:t>Designed and implemented the ABLE (Assisted Behavior Learning Environment) Program</a:t>
            </a:r>
          </a:p>
          <a:p>
            <a:pPr marL="0" indent="0">
              <a:buNone/>
            </a:pPr>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4079" y="5483525"/>
            <a:ext cx="4010526"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3832795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Stories…..</a:t>
            </a:r>
            <a:endParaRPr lang="en-US" dirty="0"/>
          </a:p>
        </p:txBody>
      </p:sp>
      <p:sp>
        <p:nvSpPr>
          <p:cNvPr id="3" name="Content Placeholder 2"/>
          <p:cNvSpPr>
            <a:spLocks noGrp="1"/>
          </p:cNvSpPr>
          <p:nvPr>
            <p:ph idx="1"/>
          </p:nvPr>
        </p:nvSpPr>
        <p:spPr/>
        <p:txBody>
          <a:bodyPr/>
          <a:lstStyle/>
          <a:p>
            <a:r>
              <a:rPr lang="en-US" dirty="0" smtClean="0"/>
              <a:t>Due to confidentiality, I can’t talk about specifics, but some examples include</a:t>
            </a:r>
          </a:p>
          <a:p>
            <a:pPr lvl="1"/>
            <a:r>
              <a:rPr lang="en-US" dirty="0" smtClean="0"/>
              <a:t>“Jane” and her abuse drawing</a:t>
            </a:r>
          </a:p>
          <a:p>
            <a:pPr lvl="1"/>
            <a:r>
              <a:rPr lang="en-US" dirty="0" smtClean="0"/>
              <a:t>“Bobby” and the dog</a:t>
            </a:r>
          </a:p>
          <a:p>
            <a:pPr lvl="1"/>
            <a:r>
              <a:rPr lang="en-US" dirty="0" smtClean="0"/>
              <a:t>Comfort Rooms and art</a:t>
            </a:r>
          </a:p>
          <a:p>
            <a:pPr lvl="1"/>
            <a:r>
              <a:rPr lang="en-US" dirty="0" smtClean="0"/>
              <a:t>“John” and the healing process</a:t>
            </a:r>
            <a:endParaRPr lang="en-US" dirty="0"/>
          </a:p>
        </p:txBody>
      </p:sp>
    </p:spTree>
    <p:extLst>
      <p:ext uri="{BB962C8B-B14F-4D97-AF65-F5344CB8AC3E}">
        <p14:creationId xmlns:p14="http://schemas.microsoft.com/office/powerpoint/2010/main" val="183644294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Art Therapy?</a:t>
            </a:r>
            <a:endParaRPr lang="en-US" dirty="0"/>
          </a:p>
        </p:txBody>
      </p:sp>
      <p:sp>
        <p:nvSpPr>
          <p:cNvPr id="3" name="Content Placeholder 2"/>
          <p:cNvSpPr>
            <a:spLocks noGrp="1"/>
          </p:cNvSpPr>
          <p:nvPr>
            <p:ph idx="1"/>
          </p:nvPr>
        </p:nvSpPr>
        <p:spPr/>
        <p:txBody>
          <a:bodyPr/>
          <a:lstStyle/>
          <a:p>
            <a:r>
              <a:rPr lang="en-US" dirty="0" smtClean="0"/>
              <a:t>According to the American Art Therapy Association, art therapy   is “a mental health profession that uses the creative process of art making to improve and enhance the physical, mental and emotional well-being of individuals of all ages.  It is based on the belief that the creative process involved in artistic self-expression helps people resolve conflicts and problems, develop interpersonal skills, manage behavior, reduce stress, increase self-esteem and self-awareness, and achieve insight”.</a:t>
            </a:r>
            <a:endParaRPr lang="en-US" dirty="0"/>
          </a:p>
        </p:txBody>
      </p:sp>
    </p:spTree>
    <p:extLst>
      <p:ext uri="{BB962C8B-B14F-4D97-AF65-F5344CB8AC3E}">
        <p14:creationId xmlns:p14="http://schemas.microsoft.com/office/powerpoint/2010/main" val="4890200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Expressive arts therapy involves much more than drawing a picture</a:t>
            </a:r>
          </a:p>
          <a:p>
            <a:r>
              <a:rPr lang="en-US" dirty="0" smtClean="0"/>
              <a:t>It includes many forms of non-verbal self expression</a:t>
            </a:r>
          </a:p>
          <a:p>
            <a:r>
              <a:rPr lang="en-US" dirty="0" smtClean="0"/>
              <a:t>It touches our lives in ways that we are just beginning to understand</a:t>
            </a:r>
            <a:endParaRPr lang="en-US" dirty="0"/>
          </a:p>
        </p:txBody>
      </p:sp>
    </p:spTree>
    <p:extLst>
      <p:ext uri="{BB962C8B-B14F-4D97-AF65-F5344CB8AC3E}">
        <p14:creationId xmlns:p14="http://schemas.microsoft.com/office/powerpoint/2010/main" val="257837200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856488"/>
          </a:xfrm>
        </p:spPr>
        <p:txBody>
          <a:bodyPr>
            <a:normAutofit fontScale="90000"/>
          </a:bodyPr>
          <a:lstStyle/>
          <a:p>
            <a:r>
              <a:rPr lang="en-US" dirty="0" smtClean="0"/>
              <a:t>Let’s Use That Creative Right Side of the Brain!</a:t>
            </a:r>
            <a:endParaRPr lang="en-US" dirty="0"/>
          </a:p>
        </p:txBody>
      </p:sp>
      <p:sp>
        <p:nvSpPr>
          <p:cNvPr id="3" name="Content Placeholder 2"/>
          <p:cNvSpPr>
            <a:spLocks noGrp="1"/>
          </p:cNvSpPr>
          <p:nvPr>
            <p:ph idx="1"/>
          </p:nvPr>
        </p:nvSpPr>
        <p:spPr/>
        <p:txBody>
          <a:bodyPr/>
          <a:lstStyle/>
          <a:p>
            <a:r>
              <a:rPr lang="en-US" dirty="0" smtClean="0"/>
              <a:t>Supplies are on your table</a:t>
            </a:r>
          </a:p>
          <a:p>
            <a:r>
              <a:rPr lang="en-US" dirty="0" smtClean="0"/>
              <a:t>Let’s have some fun!</a:t>
            </a:r>
          </a:p>
          <a:p>
            <a:endParaRPr lang="en-US" dirty="0"/>
          </a:p>
          <a:p>
            <a:endParaRPr lang="en-US" dirty="0" smtClean="0"/>
          </a:p>
          <a:p>
            <a:endParaRPr lang="en-US" dirty="0"/>
          </a:p>
          <a:p>
            <a:r>
              <a:rPr lang="en-US" dirty="0" smtClean="0"/>
              <a:t>Questions</a:t>
            </a:r>
            <a:endParaRPr lang="en-US" dirty="0"/>
          </a:p>
        </p:txBody>
      </p:sp>
    </p:spTree>
    <p:extLst>
      <p:ext uri="{BB962C8B-B14F-4D97-AF65-F5344CB8AC3E}">
        <p14:creationId xmlns:p14="http://schemas.microsoft.com/office/powerpoint/2010/main" val="50201730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362200" y="1524821"/>
            <a:ext cx="4724400" cy="4894358"/>
          </a:xfrm>
        </p:spPr>
      </p:pic>
    </p:spTree>
    <p:extLst>
      <p:ext uri="{BB962C8B-B14F-4D97-AF65-F5344CB8AC3E}">
        <p14:creationId xmlns:p14="http://schemas.microsoft.com/office/powerpoint/2010/main" val="71806230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is Art Therapy Used?</a:t>
            </a:r>
            <a:endParaRPr lang="en-US" dirty="0"/>
          </a:p>
        </p:txBody>
      </p:sp>
      <p:sp>
        <p:nvSpPr>
          <p:cNvPr id="3" name="Content Placeholder 2"/>
          <p:cNvSpPr>
            <a:spLocks noGrp="1"/>
          </p:cNvSpPr>
          <p:nvPr>
            <p:ph idx="1"/>
          </p:nvPr>
        </p:nvSpPr>
        <p:spPr/>
        <p:txBody>
          <a:bodyPr/>
          <a:lstStyle/>
          <a:p>
            <a:r>
              <a:rPr lang="en-US" sz="2800" dirty="0" smtClean="0"/>
              <a:t>Medical facilities</a:t>
            </a:r>
          </a:p>
          <a:p>
            <a:r>
              <a:rPr lang="en-US" sz="2800" dirty="0" smtClean="0"/>
              <a:t>Outpatient therapy offices</a:t>
            </a:r>
          </a:p>
          <a:p>
            <a:r>
              <a:rPr lang="en-US" sz="2800" dirty="0" smtClean="0"/>
              <a:t>Long term care facilities</a:t>
            </a:r>
          </a:p>
          <a:p>
            <a:r>
              <a:rPr lang="en-US" sz="2800" dirty="0" smtClean="0"/>
              <a:t>Mental health facilities</a:t>
            </a:r>
          </a:p>
          <a:p>
            <a:r>
              <a:rPr lang="en-US" sz="2800" dirty="0" smtClean="0"/>
              <a:t>Schools</a:t>
            </a:r>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223132204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Art?</a:t>
            </a:r>
            <a:endParaRPr lang="en-US" dirty="0"/>
          </a:p>
        </p:txBody>
      </p:sp>
      <p:sp>
        <p:nvSpPr>
          <p:cNvPr id="3" name="Content Placeholder 2"/>
          <p:cNvSpPr>
            <a:spLocks noGrp="1"/>
          </p:cNvSpPr>
          <p:nvPr>
            <p:ph idx="1"/>
          </p:nvPr>
        </p:nvSpPr>
        <p:spPr/>
        <p:txBody>
          <a:bodyPr/>
          <a:lstStyle/>
          <a:p>
            <a:r>
              <a:rPr lang="en-US" dirty="0" smtClean="0"/>
              <a:t>For people of all ages, there are some events and experiences for which we have no words</a:t>
            </a:r>
          </a:p>
          <a:p>
            <a:r>
              <a:rPr lang="en-US" dirty="0" smtClean="0"/>
              <a:t>Expressive therapies help us tap into the unconscious and help us express our hidden and/or buried emotions and thoughts</a:t>
            </a:r>
          </a:p>
          <a:p>
            <a:endParaRPr lang="en-US" dirty="0"/>
          </a:p>
        </p:txBody>
      </p:sp>
    </p:spTree>
    <p:extLst>
      <p:ext uri="{BB962C8B-B14F-4D97-AF65-F5344CB8AC3E}">
        <p14:creationId xmlns:p14="http://schemas.microsoft.com/office/powerpoint/2010/main" val="383887021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I Can’t Draw</a:t>
            </a:r>
            <a:endParaRPr lang="en-US" dirty="0"/>
          </a:p>
        </p:txBody>
      </p:sp>
      <p:sp>
        <p:nvSpPr>
          <p:cNvPr id="3" name="Content Placeholder 2"/>
          <p:cNvSpPr>
            <a:spLocks noGrp="1"/>
          </p:cNvSpPr>
          <p:nvPr>
            <p:ph idx="1"/>
          </p:nvPr>
        </p:nvSpPr>
        <p:spPr/>
        <p:txBody>
          <a:bodyPr/>
          <a:lstStyle/>
          <a:p>
            <a:r>
              <a:rPr lang="en-US" dirty="0" smtClean="0"/>
              <a:t>It REALLY doesn’t matter</a:t>
            </a:r>
          </a:p>
          <a:p>
            <a:r>
              <a:rPr lang="en-US" dirty="0" smtClean="0"/>
              <a:t>All of us are creative</a:t>
            </a:r>
          </a:p>
          <a:p>
            <a:r>
              <a:rPr lang="en-US" dirty="0" smtClean="0"/>
              <a:t>Because we are unique individuals, we show our creative sides in different ways</a:t>
            </a:r>
          </a:p>
          <a:p>
            <a:r>
              <a:rPr lang="en-US" dirty="0" smtClean="0"/>
              <a:t>As with any effective counseling experience, expressive therapies are designed to fit the individual’s needs and strengths</a:t>
            </a:r>
          </a:p>
        </p:txBody>
      </p:sp>
    </p:spTree>
    <p:extLst>
      <p:ext uri="{BB962C8B-B14F-4D97-AF65-F5344CB8AC3E}">
        <p14:creationId xmlns:p14="http://schemas.microsoft.com/office/powerpoint/2010/main" val="6122839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Kind of Art Making Is Used In A School Setting?</a:t>
            </a:r>
            <a:endParaRPr lang="en-US" dirty="0"/>
          </a:p>
        </p:txBody>
      </p:sp>
      <p:sp>
        <p:nvSpPr>
          <p:cNvPr id="3" name="Content Placeholder 2"/>
          <p:cNvSpPr>
            <a:spLocks noGrp="1"/>
          </p:cNvSpPr>
          <p:nvPr>
            <p:ph idx="1"/>
          </p:nvPr>
        </p:nvSpPr>
        <p:spPr/>
        <p:txBody>
          <a:bodyPr/>
          <a:lstStyle/>
          <a:p>
            <a:r>
              <a:rPr lang="en-US" dirty="0" smtClean="0"/>
              <a:t>There are truly no limits as to what can be utilized</a:t>
            </a:r>
          </a:p>
          <a:p>
            <a:r>
              <a:rPr lang="en-US" dirty="0" smtClean="0"/>
              <a:t>Supplies can range from a box of crayons and a piece of paper to elaborate art studios</a:t>
            </a:r>
            <a:endParaRPr lang="en-US" dirty="0"/>
          </a:p>
        </p:txBody>
      </p:sp>
    </p:spTree>
    <p:extLst>
      <p:ext uri="{BB962C8B-B14F-4D97-AF65-F5344CB8AC3E}">
        <p14:creationId xmlns:p14="http://schemas.microsoft.com/office/powerpoint/2010/main" val="59072433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Expressive Therapies Involve More Than Drawing Pictures</a:t>
            </a:r>
            <a:endParaRPr lang="en-US" dirty="0"/>
          </a:p>
        </p:txBody>
      </p:sp>
      <p:sp>
        <p:nvSpPr>
          <p:cNvPr id="3" name="Content Placeholder 2"/>
          <p:cNvSpPr>
            <a:spLocks noGrp="1"/>
          </p:cNvSpPr>
          <p:nvPr>
            <p:ph idx="1"/>
          </p:nvPr>
        </p:nvSpPr>
        <p:spPr/>
        <p:txBody>
          <a:bodyPr>
            <a:normAutofit lnSpcReduction="10000"/>
          </a:bodyPr>
          <a:lstStyle/>
          <a:p>
            <a:r>
              <a:rPr lang="en-US" dirty="0" smtClean="0"/>
              <a:t>In addition to drawing or painting, expressive therapists can utilize:</a:t>
            </a:r>
          </a:p>
          <a:p>
            <a:pPr lvl="1"/>
            <a:r>
              <a:rPr lang="en-US" dirty="0" smtClean="0"/>
              <a:t>Journaling</a:t>
            </a:r>
          </a:p>
          <a:p>
            <a:pPr lvl="1"/>
            <a:r>
              <a:rPr lang="en-US" dirty="0" smtClean="0"/>
              <a:t>Music</a:t>
            </a:r>
          </a:p>
          <a:p>
            <a:pPr lvl="1"/>
            <a:r>
              <a:rPr lang="en-US" dirty="0" smtClean="0"/>
              <a:t>Drama</a:t>
            </a:r>
          </a:p>
          <a:p>
            <a:pPr lvl="1"/>
            <a:r>
              <a:rPr lang="en-US" dirty="0" smtClean="0"/>
              <a:t>Photography</a:t>
            </a:r>
          </a:p>
          <a:p>
            <a:pPr lvl="1"/>
            <a:r>
              <a:rPr lang="en-US" dirty="0" smtClean="0"/>
              <a:t>Writing stories</a:t>
            </a:r>
          </a:p>
          <a:p>
            <a:pPr lvl="1"/>
            <a:r>
              <a:rPr lang="en-US" dirty="0" smtClean="0"/>
              <a:t>Gardening</a:t>
            </a:r>
          </a:p>
          <a:p>
            <a:pPr lvl="1"/>
            <a:r>
              <a:rPr lang="en-US" dirty="0" smtClean="0"/>
              <a:t>Animals</a:t>
            </a:r>
          </a:p>
          <a:p>
            <a:pPr lvl="1"/>
            <a:r>
              <a:rPr lang="en-US" dirty="0" err="1" smtClean="0"/>
              <a:t>Etc</a:t>
            </a:r>
            <a:r>
              <a:rPr lang="en-US" dirty="0" smtClean="0"/>
              <a:t>, </a:t>
            </a:r>
            <a:r>
              <a:rPr lang="en-US" dirty="0" err="1" smtClean="0"/>
              <a:t>etc</a:t>
            </a:r>
            <a:r>
              <a:rPr lang="en-US" dirty="0" smtClean="0"/>
              <a:t>, </a:t>
            </a:r>
            <a:r>
              <a:rPr lang="en-US" dirty="0" err="1" smtClean="0"/>
              <a:t>etc</a:t>
            </a:r>
            <a:endParaRPr lang="en-US" dirty="0" smtClean="0"/>
          </a:p>
          <a:p>
            <a:pPr lvl="1"/>
            <a:endParaRPr lang="en-US" dirty="0"/>
          </a:p>
        </p:txBody>
      </p:sp>
    </p:spTree>
    <p:extLst>
      <p:ext uri="{BB962C8B-B14F-4D97-AF65-F5344CB8AC3E}">
        <p14:creationId xmlns:p14="http://schemas.microsoft.com/office/powerpoint/2010/main" val="203505753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Does It Work?</a:t>
            </a:r>
            <a:endParaRPr lang="en-US" dirty="0"/>
          </a:p>
        </p:txBody>
      </p:sp>
      <p:sp>
        <p:nvSpPr>
          <p:cNvPr id="3" name="Content Placeholder 2"/>
          <p:cNvSpPr>
            <a:spLocks noGrp="1"/>
          </p:cNvSpPr>
          <p:nvPr>
            <p:ph idx="1"/>
          </p:nvPr>
        </p:nvSpPr>
        <p:spPr/>
        <p:txBody>
          <a:bodyPr/>
          <a:lstStyle/>
          <a:p>
            <a:r>
              <a:rPr lang="en-US" dirty="0" smtClean="0"/>
              <a:t>According to Hass-Cohen &amp; Carr (2008) and </a:t>
            </a:r>
            <a:r>
              <a:rPr lang="en-US" dirty="0" err="1" smtClean="0"/>
              <a:t>Lusebrink</a:t>
            </a:r>
            <a:r>
              <a:rPr lang="en-US" dirty="0" smtClean="0"/>
              <a:t> (2004), experiential therapies using motor activity (moving a crayon, paint brush, scissors, </a:t>
            </a:r>
            <a:r>
              <a:rPr lang="en-US" dirty="0" err="1" smtClean="0"/>
              <a:t>etc</a:t>
            </a:r>
            <a:r>
              <a:rPr lang="en-US" dirty="0" smtClean="0"/>
              <a:t>) stimulate and strengthen connections between the brain’s subcortical regions and the neo-cortex (bottom-up approach) OR cognitive challenges (trying to figure out how to manipulate the art making tools) activates and strengthens the connections between the neocortex and subcortical regions of the brain (top-down) approach</a:t>
            </a:r>
            <a:endParaRPr lang="en-US" dirty="0"/>
          </a:p>
        </p:txBody>
      </p:sp>
    </p:spTree>
    <p:extLst>
      <p:ext uri="{BB962C8B-B14F-4D97-AF65-F5344CB8AC3E}">
        <p14:creationId xmlns:p14="http://schemas.microsoft.com/office/powerpoint/2010/main" val="175910236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Less Technical Reasons Why It Works….</a:t>
            </a:r>
            <a:endParaRPr lang="en-US" dirty="0"/>
          </a:p>
        </p:txBody>
      </p:sp>
      <p:sp>
        <p:nvSpPr>
          <p:cNvPr id="3" name="Content Placeholder 2"/>
          <p:cNvSpPr>
            <a:spLocks noGrp="1"/>
          </p:cNvSpPr>
          <p:nvPr>
            <p:ph idx="1"/>
          </p:nvPr>
        </p:nvSpPr>
        <p:spPr/>
        <p:txBody>
          <a:bodyPr/>
          <a:lstStyle/>
          <a:p>
            <a:r>
              <a:rPr lang="en-US" dirty="0" smtClean="0"/>
              <a:t>Creating something triggers the pleasure centers of the brain</a:t>
            </a:r>
          </a:p>
          <a:p>
            <a:r>
              <a:rPr lang="en-US" dirty="0" smtClean="0"/>
              <a:t>The distraction of focusing on the art makes it easier to talk</a:t>
            </a:r>
          </a:p>
          <a:p>
            <a:r>
              <a:rPr lang="en-US" dirty="0" smtClean="0"/>
              <a:t>The creative process helps foster a sense of mastery</a:t>
            </a:r>
          </a:p>
          <a:p>
            <a:r>
              <a:rPr lang="en-US" dirty="0" smtClean="0"/>
              <a:t>The focus can be on the “process” rather than the “product”</a:t>
            </a:r>
            <a:endParaRPr lang="en-US" dirty="0"/>
          </a:p>
        </p:txBody>
      </p:sp>
    </p:spTree>
    <p:extLst>
      <p:ext uri="{BB962C8B-B14F-4D97-AF65-F5344CB8AC3E}">
        <p14:creationId xmlns:p14="http://schemas.microsoft.com/office/powerpoint/2010/main" val="3588724497"/>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162</TotalTime>
  <Words>774</Words>
  <Application>Microsoft Macintosh PowerPoint</Application>
  <PresentationFormat>On-screen Show (4:3)</PresentationFormat>
  <Paragraphs>84</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Flow</vt:lpstr>
      <vt:lpstr>You Don’t Have to Be An Artist to Express Yourself</vt:lpstr>
      <vt:lpstr>What IS Art Therapy?</vt:lpstr>
      <vt:lpstr>Where is Art Therapy Used?</vt:lpstr>
      <vt:lpstr>Why Art?</vt:lpstr>
      <vt:lpstr>But I Can’t Draw</vt:lpstr>
      <vt:lpstr>What Kind of Art Making Is Used In A School Setting?</vt:lpstr>
      <vt:lpstr>Expressive Therapies Involve More Than Drawing Pictures</vt:lpstr>
      <vt:lpstr>Why Does It Work?</vt:lpstr>
      <vt:lpstr>The Less Technical Reasons Why It Works….</vt:lpstr>
      <vt:lpstr>Types of Art Supplies Used and Their Possible Meanings</vt:lpstr>
      <vt:lpstr>What Do You Think These May Say?</vt:lpstr>
      <vt:lpstr>Use With Caution….</vt:lpstr>
      <vt:lpstr>Non-Threatening for Most Everyone</vt:lpstr>
      <vt:lpstr>Expressive Art Journaling</vt:lpstr>
      <vt:lpstr>Designed Project VS Free Form Art</vt:lpstr>
      <vt:lpstr>As A Nurse in School Setting, How Does This Apply to Me?</vt:lpstr>
      <vt:lpstr>What Can I Do?—Make Referrals</vt:lpstr>
      <vt:lpstr>Life As An Art Therapist in a Public School Setting</vt:lpstr>
      <vt:lpstr>Stories…..</vt:lpstr>
      <vt:lpstr>Summary</vt:lpstr>
      <vt:lpstr>Let’s Use That Creative Right Side of the Brain!</vt:lpstr>
      <vt:lpstr>Thank You</vt:lpstr>
    </vt:vector>
  </TitlesOfParts>
  <Company>SwedishAmerican Health System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 Don’t Have to Be An Artist to Express Yourself</dc:title>
  <dc:creator>dschwarze</dc:creator>
  <cp:lastModifiedBy>Linda Gibbons</cp:lastModifiedBy>
  <cp:revision>13</cp:revision>
  <dcterms:created xsi:type="dcterms:W3CDTF">2014-08-20T16:45:50Z</dcterms:created>
  <dcterms:modified xsi:type="dcterms:W3CDTF">2014-10-15T02:40:09Z</dcterms:modified>
</cp:coreProperties>
</file>